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7559675" cy="106918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gJnLhUcHDQ56xsq4XLZuTOvYmj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p1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p10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p13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a17fb1e385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a17fb1e385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7" name="Google Shape;237;p1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p16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p17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p2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a17fb1e385_1_28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a17fb1e385_1_28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a17fb1e385_2_1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a17fb1e385_2_1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17fb1e385_2_18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17fb1e385_2_18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a17fb1e385_2_26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a17fb1e385_2_26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p1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7" name="Google Shape;297;p2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p2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7" name="Google Shape;317;p2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4" name="Google Shape;324;p2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" name="Google Shape;146;p5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6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7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a17fb1e385_2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a17fb1e385_2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1108075" y="801688"/>
            <a:ext cx="5345113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8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idx="3"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8"/>
          <p:cNvSpPr txBox="1"/>
          <p:nvPr>
            <p:ph idx="4"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"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9"/>
          <p:cNvSpPr txBox="1"/>
          <p:nvPr>
            <p:ph idx="2"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9"/>
          <p:cNvSpPr txBox="1"/>
          <p:nvPr>
            <p:ph idx="3"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9"/>
          <p:cNvSpPr txBox="1"/>
          <p:nvPr>
            <p:ph idx="4"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9"/>
          <p:cNvSpPr txBox="1"/>
          <p:nvPr>
            <p:ph idx="5"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9"/>
          <p:cNvSpPr txBox="1"/>
          <p:nvPr>
            <p:ph idx="6"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8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8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3"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4"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0"/>
          <p:cNvSpPr txBox="1"/>
          <p:nvPr>
            <p:ph idx="1"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1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1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2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2"/>
          <p:cNvSpPr txBox="1"/>
          <p:nvPr>
            <p:ph idx="1"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2"/>
          <p:cNvSpPr txBox="1"/>
          <p:nvPr>
            <p:ph idx="2"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3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4"/>
          <p:cNvSpPr txBox="1"/>
          <p:nvPr>
            <p:ph idx="1" type="subTitle"/>
          </p:nvPr>
        </p:nvSpPr>
        <p:spPr>
          <a:xfrm>
            <a:off x="457200" y="274680"/>
            <a:ext cx="7620120" cy="5299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5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5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5"/>
          <p:cNvSpPr txBox="1"/>
          <p:nvPr>
            <p:ph idx="2"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5"/>
          <p:cNvSpPr txBox="1"/>
          <p:nvPr>
            <p:ph idx="3"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0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6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6"/>
          <p:cNvSpPr txBox="1"/>
          <p:nvPr>
            <p:ph idx="1"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6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6"/>
          <p:cNvSpPr txBox="1"/>
          <p:nvPr>
            <p:ph idx="3"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7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7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7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7"/>
          <p:cNvSpPr txBox="1"/>
          <p:nvPr>
            <p:ph idx="3"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8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8"/>
          <p:cNvSpPr txBox="1"/>
          <p:nvPr>
            <p:ph idx="1"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8"/>
          <p:cNvSpPr txBox="1"/>
          <p:nvPr>
            <p:ph idx="2"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9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9"/>
          <p:cNvSpPr txBox="1"/>
          <p:nvPr>
            <p:ph idx="1"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9"/>
          <p:cNvSpPr txBox="1"/>
          <p:nvPr>
            <p:ph idx="2"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9"/>
          <p:cNvSpPr txBox="1"/>
          <p:nvPr>
            <p:ph idx="3"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9"/>
          <p:cNvSpPr txBox="1"/>
          <p:nvPr>
            <p:ph idx="4"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9"/>
          <p:cNvSpPr txBox="1"/>
          <p:nvPr>
            <p:ph idx="5"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9"/>
          <p:cNvSpPr txBox="1"/>
          <p:nvPr>
            <p:ph idx="6"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1"/>
          <p:cNvSpPr txBox="1"/>
          <p:nvPr>
            <p:ph idx="1"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1"/>
          <p:cNvSpPr txBox="1"/>
          <p:nvPr>
            <p:ph idx="2"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/>
          <p:nvPr>
            <p:ph idx="1" type="subTitle"/>
          </p:nvPr>
        </p:nvSpPr>
        <p:spPr>
          <a:xfrm>
            <a:off x="457200" y="274680"/>
            <a:ext cx="7620120" cy="5299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4"/>
          <p:cNvSpPr txBox="1"/>
          <p:nvPr>
            <p:ph idx="2"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4"/>
          <p:cNvSpPr txBox="1"/>
          <p:nvPr>
            <p:ph idx="3"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5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1"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5"/>
          <p:cNvSpPr txBox="1"/>
          <p:nvPr>
            <p:ph idx="3"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6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6"/>
          <p:cNvSpPr txBox="1"/>
          <p:nvPr>
            <p:ph idx="3"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7"/>
          <p:cNvSpPr txBox="1"/>
          <p:nvPr>
            <p:ph idx="1"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idx="2"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/>
          <p:nvPr/>
        </p:nvSpPr>
        <p:spPr>
          <a:xfrm>
            <a:off x="8458200" y="0"/>
            <a:ext cx="68580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75F6D"/>
          </a:solidFill>
          <a:ln>
            <a:noFill/>
          </a:ln>
        </p:spPr>
      </p:sp>
      <p:sp>
        <p:nvSpPr>
          <p:cNvPr id="7" name="Google Shape;7;p25"/>
          <p:cNvSpPr/>
          <p:nvPr/>
        </p:nvSpPr>
        <p:spPr>
          <a:xfrm>
            <a:off x="8458200" y="5486400"/>
            <a:ext cx="685800" cy="6858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E8637"/>
          </a:solidFill>
          <a:ln>
            <a:noFill/>
          </a:ln>
        </p:spPr>
      </p:sp>
      <p:sp>
        <p:nvSpPr>
          <p:cNvPr id="8" name="Google Shape;8;p25"/>
          <p:cNvSpPr txBox="1"/>
          <p:nvPr>
            <p:ph type="title"/>
          </p:nvPr>
        </p:nvSpPr>
        <p:spPr>
          <a:xfrm>
            <a:off x="685800" y="1905120"/>
            <a:ext cx="7543800" cy="25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5"/>
          <p:cNvSpPr txBox="1"/>
          <p:nvPr>
            <p:ph idx="12" type="sldNum"/>
          </p:nvPr>
        </p:nvSpPr>
        <p:spPr>
          <a:xfrm>
            <a:off x="8531280" y="5648400"/>
            <a:ext cx="549360" cy="3967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;p25"/>
          <p:cNvSpPr txBox="1"/>
          <p:nvPr>
            <p:ph idx="11" type="ftr"/>
          </p:nvPr>
        </p:nvSpPr>
        <p:spPr>
          <a:xfrm rot="-5400000">
            <a:off x="7587360" y="4048920"/>
            <a:ext cx="23670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0" type="dt"/>
          </p:nvPr>
        </p:nvSpPr>
        <p:spPr>
          <a:xfrm rot="-5400000">
            <a:off x="7551720" y="1646280"/>
            <a:ext cx="243828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 p14:dur="15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/>
          <p:nvPr/>
        </p:nvSpPr>
        <p:spPr>
          <a:xfrm>
            <a:off x="8458200" y="0"/>
            <a:ext cx="68580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75F6D"/>
          </a:solidFill>
          <a:ln>
            <a:noFill/>
          </a:ln>
        </p:spPr>
      </p:sp>
      <p:sp>
        <p:nvSpPr>
          <p:cNvPr id="60" name="Google Shape;60;p27"/>
          <p:cNvSpPr/>
          <p:nvPr/>
        </p:nvSpPr>
        <p:spPr>
          <a:xfrm>
            <a:off x="8458200" y="5486400"/>
            <a:ext cx="685800" cy="6858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E8637"/>
          </a:solidFill>
          <a:ln>
            <a:noFill/>
          </a:ln>
        </p:spPr>
      </p:sp>
      <p:sp>
        <p:nvSpPr>
          <p:cNvPr id="61" name="Google Shape;61;p27"/>
          <p:cNvSpPr txBox="1"/>
          <p:nvPr>
            <p:ph type="title"/>
          </p:nvPr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27"/>
          <p:cNvSpPr txBox="1"/>
          <p:nvPr>
            <p:ph idx="2" type="title"/>
          </p:nvPr>
        </p:nvSpPr>
        <p:spPr>
          <a:xfrm>
            <a:off x="457200" y="1600200"/>
            <a:ext cx="762012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27"/>
          <p:cNvSpPr txBox="1"/>
          <p:nvPr>
            <p:ph idx="12" type="sldNum"/>
          </p:nvPr>
        </p:nvSpPr>
        <p:spPr>
          <a:xfrm>
            <a:off x="8531280" y="5648400"/>
            <a:ext cx="549360" cy="3967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27"/>
          <p:cNvSpPr txBox="1"/>
          <p:nvPr>
            <p:ph idx="11" type="ftr"/>
          </p:nvPr>
        </p:nvSpPr>
        <p:spPr>
          <a:xfrm rot="-5400000">
            <a:off x="7587360" y="4048920"/>
            <a:ext cx="23670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 rot="-5400000">
            <a:off x="7551720" y="1646280"/>
            <a:ext cx="243828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27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>
    <mc:Choice Requires="p14">
      <p:transition spd="slow" p14:dur="15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Relationship Id="rId4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5.jpg"/><Relationship Id="rId5" Type="http://schemas.openxmlformats.org/officeDocument/2006/relationships/image" Target="../media/image2.png"/><Relationship Id="rId6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"/>
          <p:cNvPicPr preferRelativeResize="0"/>
          <p:nvPr/>
        </p:nvPicPr>
        <p:blipFill rotWithShape="1">
          <a:blip r:embed="rId3">
            <a:alphaModFix/>
          </a:blip>
          <a:srcRect b="3753" l="3783" r="0" t="0"/>
          <a:stretch/>
        </p:blipFill>
        <p:spPr>
          <a:xfrm>
            <a:off x="0" y="0"/>
            <a:ext cx="9156600" cy="686844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 txBox="1"/>
          <p:nvPr/>
        </p:nvSpPr>
        <p:spPr>
          <a:xfrm>
            <a:off x="323640" y="2493000"/>
            <a:ext cx="7543800" cy="25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it-IT" sz="66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SCUOLA</a:t>
            </a:r>
            <a:r>
              <a:rPr b="0" i="0" lang="it-IT" sz="6600" u="none" cap="none" strike="noStrike">
                <a:solidFill>
                  <a:srgbClr val="575F6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b="0" i="0" lang="it-IT" sz="66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SECONDARIA DI PRIMO GRADO ITALO SVEVO</a:t>
            </a:r>
            <a:br>
              <a:rPr b="0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it-IT" sz="66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DI VARMO</a:t>
            </a:r>
            <a:endParaRPr b="0" i="0" sz="6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"/>
          <p:cNvSpPr txBox="1"/>
          <p:nvPr/>
        </p:nvSpPr>
        <p:spPr>
          <a:xfrm>
            <a:off x="685800" y="4572000"/>
            <a:ext cx="6461640" cy="1066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6524" y="4864231"/>
            <a:ext cx="3490196" cy="237701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35640" y="30981"/>
            <a:ext cx="8932666" cy="762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57C"/>
              </a:buClr>
              <a:buSzPts val="3200"/>
              <a:buFont typeface="Noto Sans Symbols"/>
              <a:buChar char="⮚"/>
            </a:pPr>
            <a:r>
              <a:rPr b="0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un’aula informatica con computer collegati in rete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9"/>
          <p:cNvSpPr txBox="1"/>
          <p:nvPr/>
        </p:nvSpPr>
        <p:spPr>
          <a:xfrm>
            <a:off x="35640" y="5559840"/>
            <a:ext cx="8569080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82639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57C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4">
            <a:alphaModFix/>
          </a:blip>
          <a:srcRect b="11340" l="0" r="0" t="12234"/>
          <a:stretch/>
        </p:blipFill>
        <p:spPr>
          <a:xfrm>
            <a:off x="267897" y="723471"/>
            <a:ext cx="7215665" cy="414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/>
        </p:nvSpPr>
        <p:spPr>
          <a:xfrm>
            <a:off x="388800" y="548640"/>
            <a:ext cx="6769080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57C"/>
              </a:buClr>
              <a:buSzPts val="3200"/>
              <a:buFont typeface="Noto Sans Symbols"/>
              <a:buChar char="⮚"/>
            </a:pPr>
            <a:r>
              <a:rPr b="0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palestra ampliata e rinnovata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0"/>
          <p:cNvSpPr txBox="1"/>
          <p:nvPr/>
        </p:nvSpPr>
        <p:spPr>
          <a:xfrm>
            <a:off x="388799" y="5006520"/>
            <a:ext cx="8302713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9A57C"/>
              </a:buClr>
              <a:buSzPts val="3200"/>
              <a:buFont typeface="Noto Sans Symbols"/>
              <a:buChar char="⮚"/>
            </a:pPr>
            <a:r>
              <a:rPr b="0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Biblioteca Civica  ha sede all’interno del plesso scolastico, per questo con essa c’è un rapporto stretto e continuo di collaborazione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388800" y="2988943"/>
            <a:ext cx="7345080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57C"/>
              </a:buClr>
              <a:buSzPts val="3200"/>
              <a:buFont typeface="Noto Sans Symbols"/>
              <a:buChar char="⮚"/>
            </a:pPr>
            <a:r>
              <a:rPr b="0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un’aula di ampie dimensioni, per attività artistiche, tecniche, espressive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409670" y="1417706"/>
            <a:ext cx="771989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57C"/>
              </a:buClr>
              <a:buSzPts val="3200"/>
              <a:buFont typeface="Noto Sans Symbols"/>
              <a:buChar char="⮚"/>
            </a:pPr>
            <a:r>
              <a:rPr b="0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tutte le aule sono cablate, quindi collegate ad internet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325" y="1048733"/>
            <a:ext cx="7758259" cy="581869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1"/>
          <p:cNvSpPr txBox="1"/>
          <p:nvPr/>
        </p:nvSpPr>
        <p:spPr>
          <a:xfrm>
            <a:off x="254525" y="62926"/>
            <a:ext cx="822017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Un’aula di musica, </a:t>
            </a:r>
            <a:r>
              <a:rPr b="0" i="0" lang="it-IT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dove la professoressa Faggian prepara i ragazzi al canto corale e all’uso di diversi strumenti.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 txBox="1"/>
          <p:nvPr/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2"/>
          <p:cNvSpPr txBox="1"/>
          <p:nvPr/>
        </p:nvSpPr>
        <p:spPr>
          <a:xfrm>
            <a:off x="457200" y="1600200"/>
            <a:ext cx="762012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2"/>
          <p:cNvSpPr txBox="1"/>
          <p:nvPr/>
        </p:nvSpPr>
        <p:spPr>
          <a:xfrm>
            <a:off x="539640" y="404640"/>
            <a:ext cx="8073720" cy="50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it-IT" sz="8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nostra scuola ha dato sempre ampio spazio a molteplici attività</a:t>
            </a:r>
            <a:endParaRPr b="0" i="0" sz="8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/>
          <p:nvPr/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it-IT" sz="46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Corsi di scacchi, </a:t>
            </a:r>
            <a:r>
              <a:rPr b="0" i="0" lang="it-IT" sz="2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con la collaborazione dell’associazione scacchi di Rivignano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640" y="1412640"/>
            <a:ext cx="721908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17fb1e385_0_0"/>
          <p:cNvSpPr txBox="1"/>
          <p:nvPr>
            <p:ph type="title"/>
          </p:nvPr>
        </p:nvSpPr>
        <p:spPr>
          <a:xfrm>
            <a:off x="457200" y="546655"/>
            <a:ext cx="7620000" cy="1143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 </a:t>
            </a:r>
            <a:endParaRPr/>
          </a:p>
        </p:txBody>
      </p:sp>
      <p:sp>
        <p:nvSpPr>
          <p:cNvPr id="223" name="Google Shape;223;g2a17fb1e385_0_0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a17fb1e385_0_0"/>
          <p:cNvSpPr txBox="1"/>
          <p:nvPr>
            <p:ph idx="2" type="body"/>
          </p:nvPr>
        </p:nvSpPr>
        <p:spPr>
          <a:xfrm>
            <a:off x="4674240" y="1604520"/>
            <a:ext cx="4015800" cy="18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a17fb1e385_0_0"/>
          <p:cNvSpPr txBox="1"/>
          <p:nvPr>
            <p:ph idx="3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2a17fb1e385_0_0"/>
          <p:cNvSpPr txBox="1"/>
          <p:nvPr>
            <p:ph idx="4" type="body"/>
          </p:nvPr>
        </p:nvSpPr>
        <p:spPr>
          <a:xfrm>
            <a:off x="4674240" y="3682080"/>
            <a:ext cx="4015800" cy="18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g2a17fb1e38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a17fb1e385_0_0"/>
          <p:cNvSpPr txBox="1"/>
          <p:nvPr/>
        </p:nvSpPr>
        <p:spPr>
          <a:xfrm>
            <a:off x="4361525" y="3195875"/>
            <a:ext cx="44100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chemeClr val="lt1"/>
                </a:solidFill>
              </a:rPr>
              <a:t>ll corso di scacchi, che interessa tutte le classi, dalle prime alle terze, e che si svolge in orario curricolare, è un’attività molto importante per lo sviluppo di diverse competenze trasversali, ma anche per migliorare le capacità di concentrazione e sviluppare quella di ragionamento. 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 txBox="1"/>
          <p:nvPr/>
        </p:nvSpPr>
        <p:spPr>
          <a:xfrm>
            <a:off x="527901" y="335845"/>
            <a:ext cx="6994689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Quest’anno partirà un laboratorio di teatro in orario extra curricolare, con la guida di un esperto, in rete con altre scuole della provincia</a:t>
            </a:r>
            <a:endParaRPr/>
          </a:p>
        </p:txBody>
      </p:sp>
      <p:pic>
        <p:nvPicPr>
          <p:cNvPr id="234" name="Google Shape;23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5088" y="3934511"/>
            <a:ext cx="4762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"/>
          <p:cNvSpPr txBox="1"/>
          <p:nvPr/>
        </p:nvSpPr>
        <p:spPr>
          <a:xfrm>
            <a:off x="5635800" y="0"/>
            <a:ext cx="291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Friday for future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15"/>
          <p:cNvPicPr preferRelativeResize="0"/>
          <p:nvPr/>
        </p:nvPicPr>
        <p:blipFill rotWithShape="1">
          <a:blip r:embed="rId3">
            <a:alphaModFix/>
          </a:blip>
          <a:srcRect b="0" l="-8320" r="8318" t="0"/>
          <a:stretch/>
        </p:blipFill>
        <p:spPr>
          <a:xfrm>
            <a:off x="-720000" y="-136800"/>
            <a:ext cx="6083640" cy="34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3640" y="3405960"/>
            <a:ext cx="6402240" cy="345204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 txBox="1"/>
          <p:nvPr/>
        </p:nvSpPr>
        <p:spPr>
          <a:xfrm>
            <a:off x="-108360" y="3213000"/>
            <a:ext cx="2736360" cy="1800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Un libro lungo un giorno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6"/>
          <p:cNvPicPr preferRelativeResize="0"/>
          <p:nvPr/>
        </p:nvPicPr>
        <p:blipFill rotWithShape="1">
          <a:blip r:embed="rId3">
            <a:alphaModFix/>
          </a:blip>
          <a:srcRect b="2890" l="9092" r="24847" t="0"/>
          <a:stretch/>
        </p:blipFill>
        <p:spPr>
          <a:xfrm>
            <a:off x="-108360" y="0"/>
            <a:ext cx="6040440" cy="498348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6"/>
          <p:cNvSpPr txBox="1"/>
          <p:nvPr/>
        </p:nvSpPr>
        <p:spPr>
          <a:xfrm>
            <a:off x="5932080" y="188640"/>
            <a:ext cx="2654280" cy="1728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La giornata europea delle lingue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16"/>
          <p:cNvPicPr preferRelativeResize="0"/>
          <p:nvPr/>
        </p:nvPicPr>
        <p:blipFill rotWithShape="1">
          <a:blip r:embed="rId4">
            <a:alphaModFix/>
          </a:blip>
          <a:srcRect b="0" l="3789" r="26818" t="0"/>
          <a:stretch/>
        </p:blipFill>
        <p:spPr>
          <a:xfrm>
            <a:off x="2859840" y="2205000"/>
            <a:ext cx="5753160" cy="46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/>
        </p:nvSpPr>
        <p:spPr>
          <a:xfrm>
            <a:off x="11880" y="620640"/>
            <a:ext cx="3119760" cy="954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it-IT" sz="46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Spettacolo in lingua inglese</a:t>
            </a:r>
            <a:endParaRPr b="0" i="0" sz="4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17"/>
          <p:cNvPicPr preferRelativeResize="0"/>
          <p:nvPr/>
        </p:nvPicPr>
        <p:blipFill rotWithShape="1">
          <a:blip r:embed="rId3">
            <a:alphaModFix/>
          </a:blip>
          <a:srcRect b="25028" l="18284" r="17849" t="6939"/>
          <a:stretch/>
        </p:blipFill>
        <p:spPr>
          <a:xfrm>
            <a:off x="2773680" y="0"/>
            <a:ext cx="5686680" cy="346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32520"/>
            <a:ext cx="5981400" cy="3525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/>
          <p:nvPr/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it-IT" sz="4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Organizzazione oraria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582480" y="1268640"/>
            <a:ext cx="7344720" cy="830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275952" y="1431728"/>
            <a:ext cx="7801367" cy="4874803"/>
          </a:xfrm>
          <a:prstGeom prst="rect">
            <a:avLst/>
          </a:prstGeom>
          <a:gradFill>
            <a:gsLst>
              <a:gs pos="0">
                <a:srgbClr val="FFAE87"/>
              </a:gs>
              <a:gs pos="100000">
                <a:srgbClr val="FFCCB7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 alcuni anni, la nostra scuola propone una organizzazione oraria di 30 ore settimanali distribuite dal lunedì al venerdì dalle 8 alle 14.</a:t>
            </a:r>
            <a:endParaRPr b="0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"/>
          <p:cNvSpPr txBox="1"/>
          <p:nvPr/>
        </p:nvSpPr>
        <p:spPr>
          <a:xfrm>
            <a:off x="259080" y="144780"/>
            <a:ext cx="513588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Uscite didattiche</a:t>
            </a:r>
            <a:endParaRPr/>
          </a:p>
        </p:txBody>
      </p:sp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" y="1188720"/>
            <a:ext cx="4404360" cy="3303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8"/>
          <p:cNvSpPr txBox="1"/>
          <p:nvPr/>
        </p:nvSpPr>
        <p:spPr>
          <a:xfrm>
            <a:off x="4960620" y="1996440"/>
            <a:ext cx="326136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Gorizia, Museo della moda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2a17fb1e385_1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84450" cy="429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2a17fb1e385_1_28"/>
          <p:cNvSpPr txBox="1"/>
          <p:nvPr/>
        </p:nvSpPr>
        <p:spPr>
          <a:xfrm>
            <a:off x="728550" y="5109500"/>
            <a:ext cx="726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FF"/>
                </a:solidFill>
              </a:rPr>
              <a:t>Solagna, Vicenza, rafting sul fiume Brenta</a:t>
            </a:r>
            <a:endParaRPr sz="2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2a17fb1e385_2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62000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a17fb1e385_2_10"/>
          <p:cNvSpPr txBox="1"/>
          <p:nvPr/>
        </p:nvSpPr>
        <p:spPr>
          <a:xfrm>
            <a:off x="738250" y="5449500"/>
            <a:ext cx="6634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Un’esperienza emozionante per i nostri ragazzi, una gita diversa dal solito, con un’attività all’aria aperta che ha permesso loro di stare in gruppo e “fare </a:t>
            </a:r>
            <a:r>
              <a:rPr lang="it-IT" sz="1800"/>
              <a:t>squadra</a:t>
            </a:r>
            <a:r>
              <a:rPr lang="it-IT" sz="1800"/>
              <a:t>”</a:t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a17fb1e385_2_18"/>
          <p:cNvSpPr txBox="1"/>
          <p:nvPr/>
        </p:nvSpPr>
        <p:spPr>
          <a:xfrm>
            <a:off x="641125" y="155450"/>
            <a:ext cx="71979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6AA84F"/>
                </a:solidFill>
                <a:highlight>
                  <a:schemeClr val="lt1"/>
                </a:highlight>
              </a:rPr>
              <a:t>Uscita didattica a Venezia, con un laboratorio di lingua inglese, nel quale gli allievi hanno potuto “spendere” le conoscenze che hanno appreso a scuola, </a:t>
            </a:r>
            <a:r>
              <a:rPr lang="it-IT" sz="2200">
                <a:solidFill>
                  <a:srgbClr val="6AA84F"/>
                </a:solidFill>
                <a:highlight>
                  <a:schemeClr val="lt1"/>
                </a:highlight>
              </a:rPr>
              <a:t>cimentandosi</a:t>
            </a:r>
            <a:r>
              <a:rPr lang="it-IT" sz="2200">
                <a:solidFill>
                  <a:srgbClr val="6AA84F"/>
                </a:solidFill>
                <a:highlight>
                  <a:schemeClr val="lt1"/>
                </a:highlight>
              </a:rPr>
              <a:t> in dialoghi con i turisti stranieri in transito nella città ducale</a:t>
            </a:r>
            <a:r>
              <a:rPr lang="it-IT" sz="2000">
                <a:solidFill>
                  <a:srgbClr val="6AA84F"/>
                </a:solidFill>
                <a:highlight>
                  <a:schemeClr val="lt1"/>
                </a:highlight>
              </a:rPr>
              <a:t>. </a:t>
            </a:r>
            <a:endParaRPr sz="2000">
              <a:solidFill>
                <a:srgbClr val="6AA84F"/>
              </a:solidFill>
              <a:highlight>
                <a:schemeClr val="lt1"/>
              </a:highlight>
            </a:endParaRPr>
          </a:p>
        </p:txBody>
      </p:sp>
      <p:pic>
        <p:nvPicPr>
          <p:cNvPr id="281" name="Google Shape;281;g2a17fb1e385_2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27825"/>
            <a:ext cx="2687498" cy="47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a17fb1e385_2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2298" y="1927825"/>
            <a:ext cx="2687498" cy="477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a17fb1e385_2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2200" y="1948550"/>
            <a:ext cx="2537551" cy="469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2a17fb1e385_2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950" y="210700"/>
            <a:ext cx="7269001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Utente\Documents\Mery\Medie\foto\saggio_finale_10giugno2010\IMG_0754.JPG" id="293" name="Google Shape;29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040" y="2537400"/>
            <a:ext cx="5687279" cy="426672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9"/>
          <p:cNvSpPr txBox="1"/>
          <p:nvPr/>
        </p:nvSpPr>
        <p:spPr>
          <a:xfrm>
            <a:off x="179640" y="781080"/>
            <a:ext cx="813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L’impegno della professoressa di musica Elisabetta Faggian ha portato alla realizzazione di saggi,  diventati per noi un appuntamento usuale a Natale e fine anno scolastico, nei quali i ragazzi possono dimostrare le competenze raggiunte in ambito musicale.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 txBox="1"/>
          <p:nvPr/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it-IT" sz="46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La classe virtuale</a:t>
            </a:r>
            <a:endParaRPr b="0" i="0" sz="4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0"/>
          <p:cNvSpPr txBox="1"/>
          <p:nvPr/>
        </p:nvSpPr>
        <p:spPr>
          <a:xfrm>
            <a:off x="457200" y="1600200"/>
            <a:ext cx="762012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4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it-IT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nostro Istituto ha attivato la classroom (classe virtuale) sulla piattaforma Gsuite, nella quale vengono pubblicati e condivisi lezioni, materiale di studio, compiti, lavori realizzati dagli studenti, nell’ottica di una didattica moderna e digitalizzata.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/>
          <p:nvPr/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Comunicazioni con le famiglie e gli alunni: il registro elettronico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1"/>
          <p:cNvSpPr txBox="1"/>
          <p:nvPr/>
        </p:nvSpPr>
        <p:spPr>
          <a:xfrm>
            <a:off x="251640" y="1412640"/>
            <a:ext cx="7992720" cy="20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8637"/>
              </a:buClr>
              <a:buSzPts val="2200"/>
              <a:buFont typeface="Arial"/>
              <a:buChar char="•"/>
            </a:pPr>
            <a:r>
              <a:rPr b="0" i="0" lang="it-IT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Oltre ai canali tradizionali  (libretto personale, colloqui) le comunicazioni con le famiglie si svolgono tramite il registro elettronico, sul quale i genitori possono verificare la presenza del proprio figlio a scuola, leggere gli argomenti delle lezioni, i voti riportati nelle verifiche, alcune informazioni scritte dai docenti.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1"/>
          <p:cNvSpPr txBox="1"/>
          <p:nvPr/>
        </p:nvSpPr>
        <p:spPr>
          <a:xfrm>
            <a:off x="251640" y="3562560"/>
            <a:ext cx="7920720" cy="1432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it-IT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colloqui settimanali e quelli generali, che si svolgono normalmente una volta a quadrimestre, vengono prenotati tramite il registro elettronico.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1"/>
          <p:cNvSpPr txBox="1"/>
          <p:nvPr/>
        </p:nvSpPr>
        <p:spPr>
          <a:xfrm>
            <a:off x="251640" y="5113800"/>
            <a:ext cx="7776720" cy="1384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it-IT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Sempre sul registro elettronico gli insegnanti possono caricare materiale utile per gli studenti (compiti, presentazioni, lezioni, collegamenti video,…)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9116" y="1234910"/>
            <a:ext cx="7497453" cy="562309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2"/>
          <p:cNvSpPr txBox="1"/>
          <p:nvPr/>
        </p:nvSpPr>
        <p:spPr>
          <a:xfrm>
            <a:off x="0" y="0"/>
            <a:ext cx="914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33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Vi aspettiamo numerosi giovedì 7 dicembre dalle ore 17 per visitare la nostra scuola</a:t>
            </a:r>
            <a:endParaRPr sz="11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3"/>
          <p:cNvSpPr txBox="1"/>
          <p:nvPr/>
        </p:nvSpPr>
        <p:spPr>
          <a:xfrm>
            <a:off x="39564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it-IT" sz="4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Ci troviamo a Varmo, in via G.A. da Pordenone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3"/>
          <p:cNvSpPr txBox="1"/>
          <p:nvPr/>
        </p:nvSpPr>
        <p:spPr>
          <a:xfrm>
            <a:off x="395640" y="1571040"/>
            <a:ext cx="7620120" cy="23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4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it-IT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 contattarci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34308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E8637"/>
              </a:buClr>
              <a:buSzPts val="4400"/>
              <a:buFont typeface="Arial"/>
              <a:buChar char="•"/>
            </a:pPr>
            <a:r>
              <a:rPr b="0" i="0" lang="it-IT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Telefono  0432 778210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34308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E8637"/>
              </a:buClr>
              <a:buSzPts val="4400"/>
              <a:buFont typeface="Arial"/>
              <a:buChar char="•"/>
            </a:pPr>
            <a:r>
              <a:rPr b="0" i="0" lang="it-IT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Mail   svevo@iccodroipo.it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395640" y="4057200"/>
            <a:ext cx="7992720" cy="1692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Ulteriori informazioni si possono trovare sul sito del nostro Istituto Comprensivo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it-IT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www.iccodroipo.edu.it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 txBox="1"/>
          <p:nvPr/>
        </p:nvSpPr>
        <p:spPr>
          <a:xfrm>
            <a:off x="468360" y="1599480"/>
            <a:ext cx="7991640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it-IT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 un’organizzazione oraria che applichiamo da alcuni anni.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468360" y="3183480"/>
            <a:ext cx="7991640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it-IT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Offre il vantaggio del sabato libero, dando così ai ragazzi una giornata in più di riposo.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468360" y="4767840"/>
            <a:ext cx="7991640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it-IT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pomeriggi possono essere dedicati allo studio individuale domestico.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"/>
          <p:cNvSpPr txBox="1"/>
          <p:nvPr/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4"/>
          <p:cNvSpPr txBox="1"/>
          <p:nvPr/>
        </p:nvSpPr>
        <p:spPr>
          <a:xfrm>
            <a:off x="457200" y="1600200"/>
            <a:ext cx="762012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4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 ogni ulteriore informazione siamo a vostra disposizione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480" marR="0" rtl="0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it-IT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480" marR="0" rtl="0" algn="r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it-IT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Gli insegnanti della Scuola Secondaria di Primo Grado di Varmo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/>
          <p:nvPr/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it-IT" sz="46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Trasporti e pre-accoglienza</a:t>
            </a:r>
            <a:endParaRPr b="0" i="0" sz="4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323640" y="4425751"/>
            <a:ext cx="76200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144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it-IT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Comune di Varmo ha esteso il suo servizio al territorio di Codroipo, con una fermata nei pressi del centro commerciale Le Risorgive.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457200" y="1356936"/>
            <a:ext cx="4403520" cy="1785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it-IT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Scuola Secondaria di Varmo è servita da scuolabus, che svolgono servizio nei territori dei comuni di Varmo, Camino al Tagliamento e Rivignano.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9920" y="1330200"/>
            <a:ext cx="3646800" cy="23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/>
          <p:nvPr/>
        </p:nvSpPr>
        <p:spPr>
          <a:xfrm>
            <a:off x="457200" y="274680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it-IT" sz="46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Trasporti e pre-accoglienza</a:t>
            </a:r>
            <a:endParaRPr b="0" i="0" sz="4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433633" y="3827283"/>
            <a:ext cx="7739406" cy="2438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11448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it-IT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Grazie alla collaborazione dei volontari dell’AUSER  e del Comune di Varmo, la scuola offre un servizio di pre-accoglienza, in base al quale gli alunni che ne fanno richiesta o che arrivano con lo scuolabus vengono accolti nei locali scolastici prima dell’inizio delle lezioni.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9920" y="1330200"/>
            <a:ext cx="3646800" cy="23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/>
        </p:nvSpPr>
        <p:spPr>
          <a:xfrm>
            <a:off x="468360" y="323314"/>
            <a:ext cx="7543800" cy="9367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it-IT" sz="4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Punti di forza della scuola di Varmo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395280" y="1456200"/>
            <a:ext cx="7993080" cy="1066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 una scuola di piccole dimensioni, dove è possibile un lavoro attento e di stretto contatto con ogni singolo alunno.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395280" y="3121560"/>
            <a:ext cx="7993080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Gli alunni con difficoltà possono ricevere tutte le attenzioni di cui hanno bisogno.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395280" y="4119840"/>
            <a:ext cx="7993080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 una scuola radicata nel territorio.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/>
          <p:nvPr/>
        </p:nvSpPr>
        <p:spPr>
          <a:xfrm>
            <a:off x="457200" y="274680"/>
            <a:ext cx="7620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4000" y="116640"/>
            <a:ext cx="4855320" cy="647388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 txBox="1"/>
          <p:nvPr/>
        </p:nvSpPr>
        <p:spPr>
          <a:xfrm>
            <a:off x="395640" y="260640"/>
            <a:ext cx="3168360" cy="5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 sempre riservato un’attenzione particolare allo studio di due lingue straniere comunitarie (inglese e francese), della musica e degli strumenti multimediali.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457200" y="1600200"/>
            <a:ext cx="762012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a17fb1e385_2_0"/>
          <p:cNvSpPr txBox="1"/>
          <p:nvPr/>
        </p:nvSpPr>
        <p:spPr>
          <a:xfrm>
            <a:off x="0" y="0"/>
            <a:ext cx="3000000" cy="6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>
                <a:solidFill>
                  <a:schemeClr val="dk1"/>
                </a:solidFill>
              </a:rPr>
              <a:t>Dallo scorso anno scolastico l’offerta formativa linguistica della “I. Svevo” si è ampliata con l’opportunità di seguire un corso extracurricolare (orario pomeridiano) opzionale di lingua tedesca, cosicché i ragazzi e le ragazze che lo hanno desiderato hanno potuto studiare tre lingue straniere. L’opportunità sarà offerta quasi sicuramente anche quest’anno 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72" name="Google Shape;172;g2a17fb1e385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8150" y="116550"/>
            <a:ext cx="3166725" cy="18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a17fb1e385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3550" y="2072413"/>
            <a:ext cx="2496450" cy="213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a17fb1e385_2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2400" y="4329375"/>
            <a:ext cx="2171444" cy="23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a17fb1e385_2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1775" y="4429550"/>
            <a:ext cx="1765524" cy="155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39D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 txBox="1"/>
          <p:nvPr/>
        </p:nvSpPr>
        <p:spPr>
          <a:xfrm>
            <a:off x="395280" y="980640"/>
            <a:ext cx="7993080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57C"/>
              </a:buClr>
              <a:buSzPts val="3200"/>
              <a:buFont typeface="Noto Sans Symbols"/>
              <a:buChar char="⮚"/>
            </a:pPr>
            <a:r>
              <a:rPr b="0" i="0" lang="it-IT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sette aule con LIM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8"/>
          <p:cNvSpPr txBox="1"/>
          <p:nvPr/>
        </p:nvSpPr>
        <p:spPr>
          <a:xfrm>
            <a:off x="395280" y="332640"/>
            <a:ext cx="8064360" cy="533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rgbClr val="2F2B20"/>
                </a:solidFill>
                <a:latin typeface="Calibri"/>
                <a:ea typeface="Calibri"/>
                <a:cs typeface="Calibri"/>
                <a:sym typeface="Calibri"/>
              </a:rPr>
              <a:t>Dispone di ampi spazi adeguatamente attrezzati, in particolare</a:t>
            </a:r>
            <a:r>
              <a:rPr b="0" i="0" lang="it-IT" sz="1800" u="none" cap="none" strike="noStrike">
                <a:solidFill>
                  <a:srgbClr val="2F2B2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640" y="1628640"/>
            <a:ext cx="6400800" cy="4803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utente</dc:creator>
</cp:coreProperties>
</file>