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57" r:id="rId4"/>
    <p:sldId id="258" r:id="rId5"/>
    <p:sldId id="259" r:id="rId6"/>
    <p:sldId id="260" r:id="rId7"/>
    <p:sldId id="261" r:id="rId8"/>
    <p:sldId id="273" r:id="rId9"/>
    <p:sldId id="274" r:id="rId10"/>
    <p:sldId id="262" r:id="rId11"/>
    <p:sldId id="263" r:id="rId12"/>
    <p:sldId id="264" r:id="rId13"/>
    <p:sldId id="265" r:id="rId14"/>
    <p:sldId id="266" r:id="rId15"/>
    <p:sldId id="269" r:id="rId16"/>
    <p:sldId id="270" r:id="rId17"/>
    <p:sldId id="271" r:id="rId18"/>
    <p:sldId id="272" r:id="rId19"/>
    <p:sldId id="275" r:id="rId2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72" autoAdjust="0"/>
    <p:restoredTop sz="94660"/>
  </p:normalViewPr>
  <p:slideViewPr>
    <p:cSldViewPr snapToGrid="0">
      <p:cViewPr varScale="1">
        <p:scale>
          <a:sx n="75" d="100"/>
          <a:sy n="75" d="100"/>
        </p:scale>
        <p:origin x="3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754A49B-27C2-499E-BF6A-D4E3681A3B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0D2F950-BD9A-4A14-B9F9-51BAE0F502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5D7F040-D14C-4E5A-933C-5236B88F7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76F23-BF47-404B-B0FA-B0AE756BC7FF}" type="datetimeFigureOut">
              <a:rPr lang="it-IT" smtClean="0"/>
              <a:t>05/06/2022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71A9CF7-3833-4B88-A25A-4AE73B017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3B9C39C-E271-4688-9DC8-8AE828BCD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C791-A597-46B8-B107-ADE7F93650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4002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7785621-55D8-400C-BEAB-F00050CE1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0C2FFE8-D449-4A1A-BFFC-EC019D6586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CD86819-B940-401D-B49C-9A13D2131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76F23-BF47-404B-B0FA-B0AE756BC7FF}" type="datetimeFigureOut">
              <a:rPr lang="it-IT" smtClean="0"/>
              <a:t>05/06/2022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A603750-8CD3-439E-A6B6-E0C1E247B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200D541-7FA3-4480-BE29-C2B8AFDB2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C791-A597-46B8-B107-ADE7F93650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7886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F8BAF30C-6921-4A1A-B973-F23408B24D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E43FA44-9EB7-43D7-A0A4-8A4EB67EF1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2D7B32F-EA68-4EBF-B5B6-B0EBEE0BF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76F23-BF47-404B-B0FA-B0AE756BC7FF}" type="datetimeFigureOut">
              <a:rPr lang="it-IT" smtClean="0"/>
              <a:t>05/06/2022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DDC3BEE-25B3-41BC-9BA9-ECF6FA32A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4963D5B-9308-4CC0-8469-984BF9869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C791-A597-46B8-B107-ADE7F93650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1198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EF1DC5-3889-4EBA-A556-794A29C32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3B1BFBB-54F0-42C2-B179-10F7FCC133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1B39899-4068-49EF-A0CC-12F8C0985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76F23-BF47-404B-B0FA-B0AE756BC7FF}" type="datetimeFigureOut">
              <a:rPr lang="it-IT" smtClean="0"/>
              <a:t>05/06/2022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0C4E7A9-381D-4BE0-81BA-17163A8EA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470C882-1E8E-4B3B-84B7-8CAB3DE5C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C791-A597-46B8-B107-ADE7F93650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984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CC773CE-34BA-4E1D-905A-AF3DCF98D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BAD8642-9E51-4D76-A2F8-D4556CCD30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6C3BAE8-8C99-43F3-8C3A-88C0FC1EB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76F23-BF47-404B-B0FA-B0AE756BC7FF}" type="datetimeFigureOut">
              <a:rPr lang="it-IT" smtClean="0"/>
              <a:t>05/06/2022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A7B3921-2299-4A87-93CC-00527477C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E8C643F-ABBF-4CF0-92A6-1C01B42DC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C791-A597-46B8-B107-ADE7F93650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642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3B3AB4B-3C97-49CA-A512-F42812807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888C4D2-D137-47A8-83EF-D530FB212F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CB12DC2-A0A2-40BF-8961-6034496FA3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B292110-02D0-46C9-AA66-98136EED1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76F23-BF47-404B-B0FA-B0AE756BC7FF}" type="datetimeFigureOut">
              <a:rPr lang="it-IT" smtClean="0"/>
              <a:t>05/06/2022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58EFD9B-8248-48D5-9684-8DFB736C9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10DC921-F58C-4380-BF03-C234D6077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C791-A597-46B8-B107-ADE7F93650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5865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AF9044E-A5D8-4C75-8C49-2D7290A63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B685481-F2E1-4919-AFA0-2DE39D4EE7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E3E8BF2-C01D-41E6-A657-16CC627536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7EA3D45F-D06A-464A-B674-AFDD2638B7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B78357E-6870-4AC9-9A22-BDFAA91E9B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6DC5612-AA37-40AD-B3E4-719FBFBDD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76F23-BF47-404B-B0FA-B0AE756BC7FF}" type="datetimeFigureOut">
              <a:rPr lang="it-IT" smtClean="0"/>
              <a:t>05/06/2022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340B4D6-FF18-4FEE-80A4-4D2E7D9FC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FE3A1266-F4F2-409A-9087-5308EF98F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C791-A597-46B8-B107-ADE7F93650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446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ECBF88-A62C-4067-9FBA-83DB60971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F7E772B9-A757-4473-85DC-1A136C08C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76F23-BF47-404B-B0FA-B0AE756BC7FF}" type="datetimeFigureOut">
              <a:rPr lang="it-IT" smtClean="0"/>
              <a:t>05/06/2022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B377F55-3BB5-4AAE-83BB-7BCC8FEA8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365438D-02D5-40EE-8EDC-B88FEFD32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C791-A597-46B8-B107-ADE7F93650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8278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77FFF24-4DCE-4CEE-9C21-C08F55F55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76F23-BF47-404B-B0FA-B0AE756BC7FF}" type="datetimeFigureOut">
              <a:rPr lang="it-IT" smtClean="0"/>
              <a:t>05/06/2022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E50C380-6969-45D0-AAC5-0657AE154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708E224-F393-48C6-8272-4AF733344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C791-A597-46B8-B107-ADE7F93650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4274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607EABA-E1AF-4D68-B71B-2BC72263F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84F2046-D84E-48F1-8592-DCC8A32BE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74169FB-FD89-493F-BF64-77F5D1FDAB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F9A3E86-659A-4076-B672-FA798E9B4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76F23-BF47-404B-B0FA-B0AE756BC7FF}" type="datetimeFigureOut">
              <a:rPr lang="it-IT" smtClean="0"/>
              <a:t>05/06/2022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F0F5DEF-0996-4AC5-9F32-9DB90686B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07308B5-879D-4018-92D1-BB6563B2B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C791-A597-46B8-B107-ADE7F93650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4192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AB5E3DC-EBE4-4731-B3F9-AD710EE29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43D78B1-9F38-418D-9B55-FE1B1C072A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D735EE7-9629-4D8F-BD7C-B1F172C08B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FF39413-A43E-4ECB-B2BF-CCAB9AF93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76F23-BF47-404B-B0FA-B0AE756BC7FF}" type="datetimeFigureOut">
              <a:rPr lang="it-IT" smtClean="0"/>
              <a:t>05/06/2022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AA30DF8-2EBE-481D-BAF0-EB43FFCE4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FA034B3-25FB-4CD9-8411-0C532DADF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C791-A597-46B8-B107-ADE7F93650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6831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D112F66B-CCD6-4BDA-BB5E-A9A090621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A89B71A-EE25-4ECC-A94B-5BF79E70A2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BCD183C-EEEB-4A54-BBA1-0BA51698C9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76F23-BF47-404B-B0FA-B0AE756BC7FF}" type="datetimeFigureOut">
              <a:rPr lang="it-IT" smtClean="0"/>
              <a:t>05/06/2022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97A5F51-307C-4633-9086-B4D5FB1617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4204B88-3B93-441C-9695-30F5ED173C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2C791-A597-46B8-B107-ADE7F93650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9044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akelet.com/i/invite?code=qfc4q7uj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B7216F3-F806-4444-B7EB-C7EF6953B8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38913" y="-583905"/>
            <a:ext cx="11878067" cy="4526726"/>
          </a:xfrm>
        </p:spPr>
        <p:txBody>
          <a:bodyPr/>
          <a:lstStyle/>
          <a:p>
            <a:r>
              <a:rPr lang="it-IT" dirty="0"/>
              <a:t> </a:t>
            </a:r>
            <a:r>
              <a:rPr lang="it-IT" dirty="0" err="1"/>
              <a:t>cla</a:t>
            </a:r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687A036-AC28-4180-9009-9B0795BA69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err="1"/>
              <a:t>Cklass</a:t>
            </a:r>
            <a:endParaRPr lang="it-IT" dirty="0"/>
          </a:p>
        </p:txBody>
      </p:sp>
      <p:pic>
        <p:nvPicPr>
          <p:cNvPr id="1026" name="Picture 2" descr="eTwinning">
            <a:extLst>
              <a:ext uri="{FF2B5EF4-FFF2-40B4-BE49-F238E27FC236}">
                <a16:creationId xmlns:a16="http://schemas.microsoft.com/office/drawing/2014/main" id="{FDBC9D56-9F8D-4539-8A5D-4E45BEADF5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1359" y="1367246"/>
            <a:ext cx="7828463" cy="3122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45712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72E515-ED94-4F3A-B0DA-8C97BDC1F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6230" y="180300"/>
            <a:ext cx="10515600" cy="1325563"/>
          </a:xfrm>
        </p:spPr>
        <p:txBody>
          <a:bodyPr/>
          <a:lstStyle/>
          <a:p>
            <a:r>
              <a:rPr lang="it-IT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TOP EU FACTS – KAHOOT GAME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F9724FE-7C41-4522-9D7A-944F531BDF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8549" y="1981268"/>
            <a:ext cx="5181600" cy="4351338"/>
          </a:xfrm>
        </p:spPr>
        <p:txBody>
          <a:bodyPr/>
          <a:lstStyle/>
          <a:p>
            <a:r>
              <a:rPr lang="it-IT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Nel mese di dicembre i  ragazzi dei paesi partner si sono incontrati online per giocare a KAHOOT, un quiz online le cui domande riguardavano la storia e importanti date della Comunità Europea.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D5574B41-7D17-482A-AA13-B396C7D5E46F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4030" y="2072454"/>
            <a:ext cx="5181600" cy="3098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89330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272915F-EAD7-48F8-B908-511B0AC70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73818"/>
            <a:ext cx="10515600" cy="1325563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  <a:latin typeface="Comic Sans MS" panose="030F0702030302020204" pitchFamily="66" charset="0"/>
              </a:rPr>
              <a:t>ONLINE MEETING  5 MARCH 2022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9CFBB76-0D2A-42AF-8A8E-BAC7EDFDC6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7459" y="1515533"/>
            <a:ext cx="5181600" cy="466143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  <a:latin typeface="Comic Sans MS" panose="030F0702030302020204" pitchFamily="66" charset="0"/>
              </a:rPr>
              <a:t>IL 5 marzo ci siamo incontrati online e abbiamo visto anche i nostri partner ucraini. Purtroppo non hanno potuto restare fino al termine dell’incontro perché dovevano recarsi nei rifugi antiaerei.</a:t>
            </a:r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  <a:latin typeface="Comic Sans MS" panose="030F0702030302020204" pitchFamily="66" charset="0"/>
              </a:rPr>
              <a:t>Ci sono stati altri incontri nel corso dell’anno in cui i ragazzi hanno parlato del loro tempo libero, della scuola, delle festività</a:t>
            </a: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69F761C4-0E1A-4D90-A268-EC69BF5147C6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543969"/>
            <a:ext cx="5181600" cy="291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00446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A802E8-4883-43DC-B91F-9E74254A8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8393"/>
            <a:ext cx="10515600" cy="1325563"/>
          </a:xfrm>
        </p:spPr>
        <p:txBody>
          <a:bodyPr/>
          <a:lstStyle/>
          <a:p>
            <a:pPr algn="ctr"/>
            <a:r>
              <a:rPr lang="it-IT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CREATING COMICS</a:t>
            </a:r>
            <a:br>
              <a:rPr lang="it-IT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it-IT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tema: collaborazione fra alunni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053653A-1D0D-4C13-9630-03E810B97E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8821" y="2895668"/>
            <a:ext cx="5181600" cy="18903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Abbiamo realizzato alcuni fumetti che avevano come tema la collaborazione fra alunni di diverse nazionalità.</a:t>
            </a:r>
          </a:p>
          <a:p>
            <a:pPr marL="0" indent="0">
              <a:buNone/>
            </a:pPr>
            <a:endParaRPr lang="it-IT" b="1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C0F48A8F-FCE9-4AE8-8348-9E66DBEDC46E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928654"/>
            <a:ext cx="5181600" cy="4145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38074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9B66005-174B-4513-BF4A-36FCCCC61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1039" y="219211"/>
            <a:ext cx="6932612" cy="1325563"/>
          </a:xfrm>
        </p:spPr>
        <p:txBody>
          <a:bodyPr/>
          <a:lstStyle/>
          <a:p>
            <a:r>
              <a:rPr lang="it-IT" b="1" dirty="0">
                <a:solidFill>
                  <a:srgbClr val="00B0F0"/>
                </a:solidFill>
                <a:latin typeface="Comic Sans MS" panose="030F0702030302020204" pitchFamily="66" charset="0"/>
              </a:rPr>
              <a:t>COLLABORATIVE POEM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47D7C29-EB98-4D5C-9E6E-F169F14149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0409" y="2505075"/>
            <a:ext cx="5157787" cy="2310116"/>
          </a:xfrm>
        </p:spPr>
        <p:txBody>
          <a:bodyPr/>
          <a:lstStyle/>
          <a:p>
            <a:pPr marL="0" indent="0">
              <a:buNone/>
            </a:pPr>
            <a:r>
              <a:rPr lang="it-IT" b="1" dirty="0">
                <a:solidFill>
                  <a:srgbClr val="00B0F0"/>
                </a:solidFill>
                <a:latin typeface="Comic Sans MS" panose="030F0702030302020204" pitchFamily="66" charset="0"/>
              </a:rPr>
              <a:t>In aprile abbiamo scritto assieme ai nostri partners una poesia sulla pace.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A3FEBF92-68B4-4BF3-A830-CBF70B9C09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76481" y="2906239"/>
            <a:ext cx="5183188" cy="1045521"/>
          </a:xfrm>
        </p:spPr>
        <p:txBody>
          <a:bodyPr/>
          <a:lstStyle/>
          <a:p>
            <a:pPr marL="0" indent="0">
              <a:buNone/>
            </a:pPr>
            <a:r>
              <a:rPr lang="it-IT" dirty="0">
                <a:solidFill>
                  <a:srgbClr val="00B0F0"/>
                </a:solidFill>
              </a:rPr>
              <a:t>https://twinspace.etwinning.net/194443/pages/page/2348555</a:t>
            </a:r>
          </a:p>
        </p:txBody>
      </p:sp>
    </p:spTree>
    <p:extLst>
      <p:ext uri="{BB962C8B-B14F-4D97-AF65-F5344CB8AC3E}">
        <p14:creationId xmlns:p14="http://schemas.microsoft.com/office/powerpoint/2010/main" val="9053803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6D8A99C-D2F6-41C5-92C4-162254F1C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1835" y="117257"/>
            <a:ext cx="4220183" cy="996747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  <a:latin typeface="Comic Sans MS" panose="030F0702030302020204" pitchFamily="66" charset="0"/>
              </a:rPr>
              <a:t>AR LESSONS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74472D8-A8A3-42CD-9424-DB8EDEFAA6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5903" y="2477378"/>
            <a:ext cx="5181600" cy="22308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  <a:latin typeface="Comic Sans MS" panose="030F0702030302020204" pitchFamily="66" charset="0"/>
              </a:rPr>
              <a:t>Alcuni alunni di ogni scuola partner hanno realizzato dei video in cui descrivevano alcune forme geometriche e parti del corpo, pianeti.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F6B375E-12F2-4BDD-95CE-C3F392CE10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78037" y="1363545"/>
            <a:ext cx="5181600" cy="140395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b="1" dirty="0">
                <a:solidFill>
                  <a:srgbClr val="FF0000"/>
                </a:solidFill>
                <a:latin typeface="Comic Sans MS" panose="030F0702030302020204" pitchFamily="66" charset="0"/>
              </a:rPr>
              <a:t>THE PLANETS IN AUGMENTED REALITY</a:t>
            </a:r>
          </a:p>
          <a:p>
            <a:pPr marL="0" indent="0" algn="ctr">
              <a:buNone/>
            </a:pPr>
            <a:r>
              <a:rPr lang="it-IT" b="1" dirty="0">
                <a:solidFill>
                  <a:srgbClr val="FF0000"/>
                </a:solidFill>
              </a:rPr>
              <a:t>https://youtu.be/l2LwG7irTXs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EA735197-A4DE-5EBC-6375-AA0C19686D26}"/>
              </a:ext>
            </a:extLst>
          </p:cNvPr>
          <p:cNvSpPr txBox="1">
            <a:spLocks/>
          </p:cNvSpPr>
          <p:nvPr/>
        </p:nvSpPr>
        <p:spPr>
          <a:xfrm>
            <a:off x="6676449" y="3017044"/>
            <a:ext cx="5183188" cy="82391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>
                <a:solidFill>
                  <a:srgbClr val="FF0000"/>
                </a:solidFill>
                <a:latin typeface="Comic Sans MS" panose="030F0702030302020204" pitchFamily="66" charset="0"/>
              </a:rPr>
              <a:t>3D SHAPES IN AUGMENTED REALITY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81CD311E-D8CD-1547-D119-4339BF01ABC0}"/>
              </a:ext>
            </a:extLst>
          </p:cNvPr>
          <p:cNvSpPr txBox="1">
            <a:spLocks/>
          </p:cNvSpPr>
          <p:nvPr/>
        </p:nvSpPr>
        <p:spPr>
          <a:xfrm>
            <a:off x="6386224" y="3840956"/>
            <a:ext cx="5763637" cy="62723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https://youtu.be/wAUovp88U6g</a:t>
            </a:r>
          </a:p>
        </p:txBody>
      </p:sp>
      <p:sp>
        <p:nvSpPr>
          <p:cNvPr id="7" name="Segnaposto contenuto 3">
            <a:extLst>
              <a:ext uri="{FF2B5EF4-FFF2-40B4-BE49-F238E27FC236}">
                <a16:creationId xmlns:a16="http://schemas.microsoft.com/office/drawing/2014/main" id="{4084CE32-90CB-75B4-696C-B7DFFF97FFA6}"/>
              </a:ext>
            </a:extLst>
          </p:cNvPr>
          <p:cNvSpPr txBox="1">
            <a:spLocks/>
          </p:cNvSpPr>
          <p:nvPr/>
        </p:nvSpPr>
        <p:spPr>
          <a:xfrm>
            <a:off x="6678037" y="4831386"/>
            <a:ext cx="5181600" cy="1326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it-IT" b="1" dirty="0">
                <a:solidFill>
                  <a:srgbClr val="FF0000"/>
                </a:solidFill>
                <a:latin typeface="Comic Sans MS" panose="030F0702030302020204" pitchFamily="66" charset="0"/>
              </a:rPr>
              <a:t>THE PARTS OF THE BODY IN AUGMENTED REALITY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60CD32B9-1A23-4EF5-7981-3FB4D64CA327}"/>
              </a:ext>
            </a:extLst>
          </p:cNvPr>
          <p:cNvSpPr txBox="1"/>
          <p:nvPr/>
        </p:nvSpPr>
        <p:spPr>
          <a:xfrm>
            <a:off x="6849892" y="5656862"/>
            <a:ext cx="500974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https://youtu.be/ow9_11GMBEI</a:t>
            </a:r>
          </a:p>
        </p:txBody>
      </p:sp>
    </p:spTree>
    <p:extLst>
      <p:ext uri="{BB962C8B-B14F-4D97-AF65-F5344CB8AC3E}">
        <p14:creationId xmlns:p14="http://schemas.microsoft.com/office/powerpoint/2010/main" val="855313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572DCD4-B02A-4EC8-9A7E-7550D0B7A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0572"/>
            <a:ext cx="10515600" cy="1325563"/>
          </a:xfrm>
        </p:spPr>
        <p:txBody>
          <a:bodyPr/>
          <a:lstStyle/>
          <a:p>
            <a:pPr algn="ctr"/>
            <a:r>
              <a:rPr lang="it-IT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COSA PENSANO I RAGAZZI DI </a:t>
            </a:r>
            <a:r>
              <a:rPr lang="it-IT" b="1" dirty="0" err="1">
                <a:solidFill>
                  <a:schemeClr val="accent1"/>
                </a:solidFill>
                <a:latin typeface="Comic Sans MS" panose="030F0702030302020204" pitchFamily="66" charset="0"/>
              </a:rPr>
              <a:t>Etwinning</a:t>
            </a:r>
            <a:r>
              <a:rPr lang="it-IT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?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A28B789-E1BE-40EC-A553-6DDE47BC24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  <a:latin typeface="Comic Sans MS" panose="030F0702030302020204" pitchFamily="66" charset="0"/>
              </a:rPr>
              <a:t>Martina</a:t>
            </a:r>
          </a:p>
          <a:p>
            <a:pPr marL="0" indent="0">
              <a:buNone/>
            </a:pPr>
            <a:r>
              <a:rPr lang="it-IT" i="1" dirty="0">
                <a:solidFill>
                  <a:srgbClr val="FF0000"/>
                </a:solidFill>
                <a:latin typeface="Comic Sans MS" panose="030F0702030302020204" pitchFamily="66" charset="0"/>
              </a:rPr>
              <a:t>È stato molto divertente, ma allo stesso tempo molto utile parlare in inglese con persone di nazionalità diverse. Ho imparato nuovi vocaboli ed è stato molto interessante scoprire le  loro usanze. </a:t>
            </a:r>
            <a:r>
              <a:rPr lang="it-IT" i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ETwinning</a:t>
            </a:r>
            <a:r>
              <a:rPr lang="it-IT" i="1" dirty="0">
                <a:solidFill>
                  <a:srgbClr val="FF0000"/>
                </a:solidFill>
                <a:latin typeface="Comic Sans MS" panose="030F0702030302020204" pitchFamily="66" charset="0"/>
              </a:rPr>
              <a:t> è un metodo ottimo per imparare l’inglese perché si impara divertendosi.</a:t>
            </a:r>
          </a:p>
          <a:p>
            <a:pPr marL="0" indent="0">
              <a:buNone/>
            </a:pPr>
            <a:endParaRPr lang="it-IT" i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it-IT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Noemi</a:t>
            </a:r>
          </a:p>
          <a:p>
            <a:pPr marL="0" indent="0">
              <a:buNone/>
            </a:pPr>
            <a:r>
              <a:rPr lang="it-IT" i="1" dirty="0">
                <a:solidFill>
                  <a:schemeClr val="accent1"/>
                </a:solidFill>
                <a:latin typeface="Comic Sans MS" panose="030F0702030302020204" pitchFamily="66" charset="0"/>
              </a:rPr>
              <a:t>È stato divertente e interessante, anche perché non capita tutti i giorni di parlare con persone che non parlano la nostra lingua. È un’occasione per imparare nuove parole in inglese e anche in altre lingue!</a:t>
            </a:r>
            <a:endParaRPr lang="it-IT" i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8118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A857929-F6D5-41BF-9B68-F3900C636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4416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b="1" dirty="0">
                <a:solidFill>
                  <a:schemeClr val="accent6"/>
                </a:solidFill>
                <a:latin typeface="Comic Sans MS" panose="030F0702030302020204" pitchFamily="66" charset="0"/>
              </a:rPr>
              <a:t>Caterina</a:t>
            </a:r>
          </a:p>
          <a:p>
            <a:pPr marL="0" indent="0">
              <a:buNone/>
            </a:pPr>
            <a:r>
              <a:rPr lang="it-IT" i="1" dirty="0">
                <a:solidFill>
                  <a:schemeClr val="accent6"/>
                </a:solidFill>
                <a:latin typeface="Comic Sans MS" panose="030F0702030302020204" pitchFamily="66" charset="0"/>
              </a:rPr>
              <a:t>È stato molto divertente e istruttivo parlare con ragazzi della nostra età, ma di nazionalità diverse. Ho imparato tanto e ampliato il lessico.</a:t>
            </a:r>
          </a:p>
          <a:p>
            <a:pPr marL="0" indent="0">
              <a:buNone/>
            </a:pPr>
            <a:r>
              <a:rPr lang="it-IT" i="1" dirty="0">
                <a:solidFill>
                  <a:schemeClr val="accent6"/>
                </a:solidFill>
                <a:latin typeface="Comic Sans MS" panose="030F0702030302020204" pitchFamily="66" charset="0"/>
              </a:rPr>
              <a:t>È</a:t>
            </a:r>
            <a:r>
              <a:rPr lang="it-IT" i="1" dirty="0">
                <a:solidFill>
                  <a:schemeClr val="accent1"/>
                </a:solidFill>
                <a:latin typeface="Comic Sans MS" panose="030F0702030302020204" pitchFamily="66" charset="0"/>
              </a:rPr>
              <a:t> </a:t>
            </a:r>
            <a:r>
              <a:rPr lang="it-IT" i="1" dirty="0">
                <a:solidFill>
                  <a:schemeClr val="accent6"/>
                </a:solidFill>
                <a:latin typeface="Comic Sans MS" panose="030F0702030302020204" pitchFamily="66" charset="0"/>
              </a:rPr>
              <a:t>stato interessante anche conoscere tradizioni diverse dalle nostre.</a:t>
            </a:r>
          </a:p>
          <a:p>
            <a:pPr marL="0" indent="0">
              <a:buNone/>
            </a:pPr>
            <a:endParaRPr lang="it-IT" i="1" dirty="0">
              <a:solidFill>
                <a:schemeClr val="accent6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  <a:latin typeface="Comic Sans MS" panose="030F0702030302020204" pitchFamily="66" charset="0"/>
              </a:rPr>
              <a:t>Siria</a:t>
            </a:r>
          </a:p>
          <a:p>
            <a:pPr marL="0" indent="0">
              <a:buNone/>
            </a:pPr>
            <a:r>
              <a:rPr lang="it-IT" i="1" dirty="0">
                <a:solidFill>
                  <a:srgbClr val="FF0000"/>
                </a:solidFill>
                <a:latin typeface="Comic Sans MS" panose="030F0702030302020204" pitchFamily="66" charset="0"/>
              </a:rPr>
              <a:t>Secondo me è stato molto divertente scoprire nuove cose, parlare della nostra vita con persone di Paesi diversi. È stato anche bello confrontare le nostre tradizioni con le loro.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7586082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08A9C15-E090-4451-B7D0-E470E554B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b="1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Marco</a:t>
            </a:r>
          </a:p>
          <a:p>
            <a:pPr marL="0" indent="0">
              <a:buNone/>
            </a:pPr>
            <a:r>
              <a:rPr lang="it-IT" i="1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Secondo me la parte più bella è stata parlare delle festività e delle diverse tradizioni.</a:t>
            </a:r>
          </a:p>
          <a:p>
            <a:pPr marL="0" indent="0">
              <a:buNone/>
            </a:pPr>
            <a:endParaRPr lang="it-IT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it-IT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Sofia</a:t>
            </a:r>
          </a:p>
          <a:p>
            <a:pPr marL="0" indent="0">
              <a:buNone/>
            </a:pPr>
            <a:r>
              <a:rPr lang="it-IT" i="1" dirty="0">
                <a:solidFill>
                  <a:schemeClr val="accent1"/>
                </a:solidFill>
                <a:latin typeface="Comic Sans MS" panose="030F0702030302020204" pitchFamily="66" charset="0"/>
              </a:rPr>
              <a:t>Secondo me è stato un modo per esercitarci in inglese anche al di fuori della nostra scuola. Ho notato che il mio inglese è diventato più fluido.</a:t>
            </a:r>
          </a:p>
          <a:p>
            <a:pPr marL="0" indent="0">
              <a:buNone/>
            </a:pPr>
            <a:endParaRPr lang="it-IT" dirty="0">
              <a:solidFill>
                <a:schemeClr val="accent1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it-IT" b="1" dirty="0">
                <a:solidFill>
                  <a:srgbClr val="00B050"/>
                </a:solidFill>
                <a:latin typeface="Comic Sans MS" panose="030F0702030302020204" pitchFamily="66" charset="0"/>
              </a:rPr>
              <a:t>Alessandro</a:t>
            </a:r>
          </a:p>
          <a:p>
            <a:pPr marL="0" indent="0">
              <a:buNone/>
            </a:pPr>
            <a:r>
              <a:rPr lang="it-IT" i="1" dirty="0">
                <a:solidFill>
                  <a:srgbClr val="00B050"/>
                </a:solidFill>
                <a:latin typeface="Comic Sans MS" panose="030F0702030302020204" pitchFamily="66" charset="0"/>
              </a:rPr>
              <a:t>È</a:t>
            </a:r>
            <a:r>
              <a:rPr lang="it-IT" dirty="0">
                <a:solidFill>
                  <a:srgbClr val="00B050"/>
                </a:solidFill>
                <a:latin typeface="Comic Sans MS" panose="030F0702030302020204" pitchFamily="66" charset="0"/>
              </a:rPr>
              <a:t> stato bello conoscere altri ragazzi della nostra età ed è stato  anche divertente.</a:t>
            </a:r>
          </a:p>
        </p:txBody>
      </p:sp>
    </p:spTree>
    <p:extLst>
      <p:ext uri="{BB962C8B-B14F-4D97-AF65-F5344CB8AC3E}">
        <p14:creationId xmlns:p14="http://schemas.microsoft.com/office/powerpoint/2010/main" val="15837763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232A364-995D-419B-AEAD-D7BCA786F3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>
                <a:solidFill>
                  <a:srgbClr val="00B050"/>
                </a:solidFill>
                <a:latin typeface="Comic Sans MS" panose="030F0702030302020204" pitchFamily="66" charset="0"/>
              </a:rPr>
              <a:t>Andrea</a:t>
            </a:r>
          </a:p>
          <a:p>
            <a:pPr marL="0" indent="0">
              <a:buNone/>
            </a:pPr>
            <a:r>
              <a:rPr lang="it-IT" i="1" dirty="0">
                <a:solidFill>
                  <a:srgbClr val="00B050"/>
                </a:solidFill>
                <a:latin typeface="Comic Sans MS" panose="030F0702030302020204" pitchFamily="66" charset="0"/>
              </a:rPr>
              <a:t>È</a:t>
            </a:r>
            <a:r>
              <a:rPr lang="it-IT" i="1" dirty="0">
                <a:solidFill>
                  <a:schemeClr val="accent1"/>
                </a:solidFill>
                <a:latin typeface="Comic Sans MS" panose="030F0702030302020204" pitchFamily="66" charset="0"/>
              </a:rPr>
              <a:t> </a:t>
            </a:r>
            <a:r>
              <a:rPr lang="it-IT" i="1" dirty="0">
                <a:solidFill>
                  <a:srgbClr val="00B050"/>
                </a:solidFill>
                <a:latin typeface="Comic Sans MS" panose="030F0702030302020204" pitchFamily="66" charset="0"/>
              </a:rPr>
              <a:t>stato bello conoscere persone con tradizioni, lingua e cultura diverse.</a:t>
            </a:r>
          </a:p>
          <a:p>
            <a:pPr marL="0" indent="0">
              <a:buNone/>
            </a:pPr>
            <a:endParaRPr lang="it-IT" i="1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  <a:latin typeface="Comic Sans MS" panose="030F0702030302020204" pitchFamily="66" charset="0"/>
              </a:rPr>
              <a:t>Leonardo</a:t>
            </a:r>
          </a:p>
          <a:p>
            <a:pPr marL="0" indent="0">
              <a:buNone/>
            </a:pPr>
            <a:r>
              <a:rPr lang="it-IT" i="1" dirty="0">
                <a:solidFill>
                  <a:srgbClr val="FF0000"/>
                </a:solidFill>
                <a:latin typeface="Comic Sans MS" panose="030F0702030302020204" pitchFamily="66" charset="0"/>
              </a:rPr>
              <a:t>È stato molto bello conoscere nuove persone e poter dialogare con loro. Abbiamo anche imparato ad utilizzare diversi programmi informatici.</a:t>
            </a:r>
          </a:p>
          <a:p>
            <a:pPr marL="0" indent="0">
              <a:buNone/>
            </a:pPr>
            <a:endParaRPr lang="it-IT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37435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31A059-7C82-4846-9D2B-DB0153348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6600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THE END</a:t>
            </a:r>
          </a:p>
        </p:txBody>
      </p:sp>
      <p:pic>
        <p:nvPicPr>
          <p:cNvPr id="3074" name="Picture 2" descr="Risultati immagini per etwinning immagini">
            <a:extLst>
              <a:ext uri="{FF2B5EF4-FFF2-40B4-BE49-F238E27FC236}">
                <a16:creationId xmlns:a16="http://schemas.microsoft.com/office/drawing/2014/main" id="{DE87C5E7-222F-4D08-BBA6-0F725AC17E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4438" y="2206254"/>
            <a:ext cx="6137486" cy="4139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0263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E3E7BC18-FF02-437B-86A1-1EB193A8F2A1}"/>
              </a:ext>
            </a:extLst>
          </p:cNvPr>
          <p:cNvSpPr txBox="1"/>
          <p:nvPr/>
        </p:nvSpPr>
        <p:spPr>
          <a:xfrm flipH="1">
            <a:off x="2997200" y="880534"/>
            <a:ext cx="5271348" cy="7745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Visitor account Username: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exceed.etwinning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password: 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20212022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3F422BC0-AC15-4D4F-8D53-EC790EAE31D1}"/>
              </a:ext>
            </a:extLst>
          </p:cNvPr>
          <p:cNvSpPr txBox="1"/>
          <p:nvPr/>
        </p:nvSpPr>
        <p:spPr>
          <a:xfrm>
            <a:off x="2997200" y="2734734"/>
            <a:ext cx="47752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chemeClr val="accent1"/>
                </a:solidFill>
                <a:latin typeface="Comic Sans MS" panose="030F0702030302020204" pitchFamily="66" charset="0"/>
              </a:rPr>
              <a:t>Il progetto è stato realizzato dalla classe 3C della Scuola Media G. Bianchi.</a:t>
            </a:r>
          </a:p>
          <a:p>
            <a:r>
              <a:rPr lang="it-IT" sz="2000" dirty="0">
                <a:solidFill>
                  <a:schemeClr val="accent1"/>
                </a:solidFill>
                <a:latin typeface="Comic Sans MS" panose="030F0702030302020204" pitchFamily="66" charset="0"/>
              </a:rPr>
              <a:t>Tutte le attività si trovano nel link indicato sopra.</a:t>
            </a:r>
          </a:p>
          <a:p>
            <a:r>
              <a:rPr lang="it-IT" sz="2000" dirty="0">
                <a:solidFill>
                  <a:schemeClr val="accent1"/>
                </a:solidFill>
                <a:latin typeface="Comic Sans MS" panose="030F0702030302020204" pitchFamily="66" charset="0"/>
              </a:rPr>
              <a:t>Cliccando su pages, a sinistra troverete la lista delle attività svolte. Cliccando sull’attività potrete vedere i relativi lavori realizzati dai ragazzi dei Paesi partner.</a:t>
            </a:r>
          </a:p>
          <a:p>
            <a:r>
              <a:rPr lang="it-IT" sz="2000" dirty="0">
                <a:solidFill>
                  <a:schemeClr val="accent1"/>
                </a:solidFill>
                <a:latin typeface="Comic Sans MS" panose="030F0702030302020204" pitchFamily="66" charset="0"/>
              </a:rPr>
              <a:t>In questa presentazione potrete visionare solo una parte dei lavori svolti.</a:t>
            </a:r>
          </a:p>
        </p:txBody>
      </p:sp>
    </p:spTree>
    <p:extLst>
      <p:ext uri="{BB962C8B-B14F-4D97-AF65-F5344CB8AC3E}">
        <p14:creationId xmlns:p14="http://schemas.microsoft.com/office/powerpoint/2010/main" val="1318449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C33BDC2-EC5A-4D1D-84DD-D280B8210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206"/>
            <a:ext cx="10515600" cy="1325563"/>
          </a:xfrm>
        </p:spPr>
        <p:txBody>
          <a:bodyPr/>
          <a:lstStyle/>
          <a:p>
            <a:pPr algn="ctr"/>
            <a:r>
              <a:rPr lang="it-IT" b="1" dirty="0">
                <a:solidFill>
                  <a:srgbClr val="FF0000"/>
                </a:solidFill>
                <a:latin typeface="Comic Sans MS" panose="030F0702030302020204" pitchFamily="66" charset="0"/>
              </a:rPr>
              <a:t>CLASS 3 C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6E4B68D-BC93-4B7D-940D-0B4C797602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-358302" y="1572706"/>
            <a:ext cx="5181600" cy="4351338"/>
          </a:xfrm>
        </p:spPr>
        <p:txBody>
          <a:bodyPr/>
          <a:lstStyle/>
          <a:p>
            <a:pPr marL="0" indent="0" algn="ctr">
              <a:buNone/>
            </a:pPr>
            <a:endParaRPr lang="it-IT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it-IT" sz="3600" b="1" u="sng" dirty="0">
                <a:solidFill>
                  <a:srgbClr val="FF0000"/>
                </a:solidFill>
                <a:latin typeface="Comic Sans MS" panose="030F0702030302020204" pitchFamily="66" charset="0"/>
              </a:rPr>
              <a:t>EXCEED</a:t>
            </a:r>
          </a:p>
          <a:p>
            <a:pPr marL="0" indent="0" algn="ctr">
              <a:buNone/>
            </a:pPr>
            <a:endParaRPr lang="it-IT" sz="36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it-IT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Ex</a:t>
            </a:r>
            <a:r>
              <a:rPr lang="it-IT" dirty="0" err="1">
                <a:solidFill>
                  <a:srgbClr val="FF0000"/>
                </a:solidFill>
                <a:latin typeface="Comic Sans MS" panose="030F0702030302020204" pitchFamily="66" charset="0"/>
              </a:rPr>
              <a:t>troverted</a:t>
            </a:r>
            <a:endParaRPr lang="it-IT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it-IT" b="1" dirty="0">
                <a:solidFill>
                  <a:srgbClr val="FF0000"/>
                </a:solidFill>
                <a:latin typeface="Comic Sans MS" panose="030F0702030302020204" pitchFamily="66" charset="0"/>
              </a:rPr>
              <a:t>C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ollaborativ</a:t>
            </a:r>
            <a:r>
              <a:rPr lang="it-IT" b="1" dirty="0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</a:p>
          <a:p>
            <a:pPr marL="0" indent="0" algn="ctr">
              <a:buNone/>
            </a:pPr>
            <a:r>
              <a:rPr lang="it-IT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Ed</a:t>
            </a:r>
            <a:r>
              <a:rPr lang="it-IT" dirty="0" err="1">
                <a:solidFill>
                  <a:srgbClr val="FF0000"/>
                </a:solidFill>
                <a:latin typeface="Comic Sans MS" panose="030F0702030302020204" pitchFamily="66" charset="0"/>
              </a:rPr>
              <a:t>ucation</a:t>
            </a:r>
            <a:endParaRPr lang="it-IT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37108FA0-4700-4EAF-944E-FE690BDD5F67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3055" y="1822405"/>
            <a:ext cx="5389780" cy="3782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3769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0760D40-D7F8-49A1-84A7-510C92335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1933"/>
            <a:ext cx="10515600" cy="1325563"/>
          </a:xfrm>
        </p:spPr>
        <p:txBody>
          <a:bodyPr/>
          <a:lstStyle/>
          <a:p>
            <a:pPr algn="ctr"/>
            <a:r>
              <a:rPr lang="it-IT" b="1" dirty="0">
                <a:solidFill>
                  <a:srgbClr val="FF0000"/>
                </a:solidFill>
                <a:latin typeface="Comic Sans MS" panose="030F0702030302020204" pitchFamily="66" charset="0"/>
              </a:rPr>
              <a:t>OBIETTIVI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6D34783-BA05-4233-B365-436B2F9153B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  <a:latin typeface="Comic Sans MS" panose="030F0702030302020204" pitchFamily="66" charset="0"/>
              </a:rPr>
              <a:t>Collaborare</a:t>
            </a:r>
          </a:p>
          <a:p>
            <a:r>
              <a:rPr lang="it-IT" b="1" dirty="0">
                <a:solidFill>
                  <a:srgbClr val="FF0000"/>
                </a:solidFill>
                <a:latin typeface="Comic Sans MS" panose="030F0702030302020204" pitchFamily="66" charset="0"/>
              </a:rPr>
              <a:t>Lavorare a distanza</a:t>
            </a:r>
          </a:p>
          <a:p>
            <a:r>
              <a:rPr lang="it-IT" b="1" dirty="0">
                <a:solidFill>
                  <a:srgbClr val="FF0000"/>
                </a:solidFill>
                <a:latin typeface="Comic Sans MS" panose="030F0702030302020204" pitchFamily="66" charset="0"/>
              </a:rPr>
              <a:t>Immaginare la scuola del futuro</a:t>
            </a:r>
          </a:p>
          <a:p>
            <a:r>
              <a:rPr lang="it-IT" b="1" dirty="0">
                <a:solidFill>
                  <a:srgbClr val="FF0000"/>
                </a:solidFill>
                <a:latin typeface="Comic Sans MS" panose="030F0702030302020204" pitchFamily="66" charset="0"/>
              </a:rPr>
              <a:t>Imparare parole in altre lingue</a:t>
            </a:r>
          </a:p>
          <a:p>
            <a:r>
              <a:rPr lang="it-IT" b="1" dirty="0">
                <a:solidFill>
                  <a:srgbClr val="FF0000"/>
                </a:solidFill>
                <a:latin typeface="Comic Sans MS" panose="030F0702030302020204" pitchFamily="66" charset="0"/>
              </a:rPr>
              <a:t>Diventare cittadini attivi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200C3F3-5AE0-4EDA-BC16-C45FAE245BB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  <a:latin typeface="Comic Sans MS" panose="030F0702030302020204" pitchFamily="66" charset="0"/>
              </a:rPr>
              <a:t>Sviluppare le competenze linguistiche</a:t>
            </a:r>
          </a:p>
          <a:p>
            <a:r>
              <a:rPr lang="it-IT" b="1" dirty="0">
                <a:solidFill>
                  <a:srgbClr val="FF0000"/>
                </a:solidFill>
                <a:latin typeface="Comic Sans MS" panose="030F0702030302020204" pitchFamily="66" charset="0"/>
              </a:rPr>
              <a:t>Conoscere nuove culture</a:t>
            </a:r>
          </a:p>
          <a:p>
            <a:r>
              <a:rPr lang="it-IT" b="1" dirty="0">
                <a:solidFill>
                  <a:srgbClr val="FF0000"/>
                </a:solidFill>
                <a:latin typeface="Comic Sans MS" panose="030F0702030302020204" pitchFamily="66" charset="0"/>
              </a:rPr>
              <a:t>Immaginare, creare</a:t>
            </a:r>
          </a:p>
          <a:p>
            <a:r>
              <a:rPr lang="it-IT" b="1" dirty="0">
                <a:solidFill>
                  <a:srgbClr val="FF0000"/>
                </a:solidFill>
                <a:latin typeface="Comic Sans MS" panose="030F0702030302020204" pitchFamily="66" charset="0"/>
              </a:rPr>
              <a:t>Progettare</a:t>
            </a:r>
          </a:p>
          <a:p>
            <a:r>
              <a:rPr lang="it-IT" b="1" dirty="0">
                <a:solidFill>
                  <a:srgbClr val="FF0000"/>
                </a:solidFill>
                <a:latin typeface="Comic Sans MS" panose="030F0702030302020204" pitchFamily="66" charset="0"/>
              </a:rPr>
              <a:t>Fare amicizie</a:t>
            </a:r>
          </a:p>
          <a:p>
            <a:r>
              <a:rPr lang="it-IT" b="1" dirty="0">
                <a:solidFill>
                  <a:srgbClr val="FF0000"/>
                </a:solidFill>
                <a:latin typeface="Comic Sans MS" panose="030F0702030302020204" pitchFamily="66" charset="0"/>
              </a:rPr>
              <a:t>Utilizzare le moderne tecnologie</a:t>
            </a:r>
          </a:p>
        </p:txBody>
      </p:sp>
    </p:spTree>
    <p:extLst>
      <p:ext uri="{BB962C8B-B14F-4D97-AF65-F5344CB8AC3E}">
        <p14:creationId xmlns:p14="http://schemas.microsoft.com/office/powerpoint/2010/main" val="312045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AB960F4-AC3B-4CE2-A2D8-4F59FC779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1661"/>
            <a:ext cx="10515600" cy="1325563"/>
          </a:xfrm>
        </p:spPr>
        <p:txBody>
          <a:bodyPr/>
          <a:lstStyle/>
          <a:p>
            <a:pPr algn="ctr"/>
            <a:r>
              <a:rPr lang="it-IT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PARTNERS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69E6EB6-7736-4DA5-8749-E852CFF22C2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GRECIA</a:t>
            </a:r>
          </a:p>
          <a:p>
            <a:pPr marL="0" indent="0">
              <a:buNone/>
            </a:pPr>
            <a:r>
              <a:rPr lang="it-IT" b="1" i="0" dirty="0" err="1">
                <a:solidFill>
                  <a:schemeClr val="accent1">
                    <a:lumMod val="75000"/>
                  </a:schemeClr>
                </a:solidFill>
                <a:effectLst/>
                <a:latin typeface="Comic Sans MS" panose="030F0702030302020204" pitchFamily="66" charset="0"/>
              </a:rPr>
              <a:t>Iraklio</a:t>
            </a:r>
            <a:r>
              <a:rPr lang="it-IT" b="1" i="0" dirty="0">
                <a:solidFill>
                  <a:schemeClr val="accent1">
                    <a:lumMod val="75000"/>
                  </a:schemeClr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it-IT" b="1" i="0" dirty="0" err="1">
                <a:solidFill>
                  <a:schemeClr val="accent1">
                    <a:lumMod val="75000"/>
                  </a:schemeClr>
                </a:solidFill>
                <a:effectLst/>
                <a:latin typeface="Comic Sans MS" panose="030F0702030302020204" pitchFamily="66" charset="0"/>
              </a:rPr>
              <a:t>Attikis</a:t>
            </a:r>
            <a:r>
              <a:rPr lang="it-IT" b="1" i="0" dirty="0">
                <a:solidFill>
                  <a:schemeClr val="accent1">
                    <a:lumMod val="75000"/>
                  </a:schemeClr>
                </a:solidFill>
                <a:effectLst/>
                <a:latin typeface="Comic Sans MS" panose="030F0702030302020204" pitchFamily="66" charset="0"/>
              </a:rPr>
              <a:t>, Greece5th </a:t>
            </a:r>
            <a:r>
              <a:rPr lang="it-IT" b="1" i="0" dirty="0" err="1">
                <a:solidFill>
                  <a:schemeClr val="accent1">
                    <a:lumMod val="75000"/>
                  </a:schemeClr>
                </a:solidFill>
                <a:effectLst/>
                <a:latin typeface="Comic Sans MS" panose="030F0702030302020204" pitchFamily="66" charset="0"/>
              </a:rPr>
              <a:t>Gymnasium</a:t>
            </a:r>
            <a:r>
              <a:rPr lang="it-IT" b="1" i="0" dirty="0">
                <a:solidFill>
                  <a:schemeClr val="accent1">
                    <a:lumMod val="75000"/>
                  </a:schemeClr>
                </a:solidFill>
                <a:effectLst/>
                <a:latin typeface="Comic Sans MS" panose="030F0702030302020204" pitchFamily="66" charset="0"/>
              </a:rPr>
              <a:t> of </a:t>
            </a:r>
            <a:r>
              <a:rPr lang="it-IT" b="1" i="0" dirty="0" err="1">
                <a:solidFill>
                  <a:schemeClr val="accent1">
                    <a:lumMod val="75000"/>
                  </a:schemeClr>
                </a:solidFill>
                <a:effectLst/>
                <a:latin typeface="Comic Sans MS" panose="030F0702030302020204" pitchFamily="66" charset="0"/>
              </a:rPr>
              <a:t>Iraklio</a:t>
            </a:r>
            <a:r>
              <a:rPr lang="it-IT" b="1" i="0" dirty="0">
                <a:solidFill>
                  <a:schemeClr val="accent1">
                    <a:lumMod val="75000"/>
                  </a:schemeClr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it-IT" b="1" i="0" dirty="0" err="1">
                <a:solidFill>
                  <a:schemeClr val="accent1">
                    <a:lumMod val="75000"/>
                  </a:schemeClr>
                </a:solidFill>
                <a:effectLst/>
                <a:latin typeface="Comic Sans MS" panose="030F0702030302020204" pitchFamily="66" charset="0"/>
              </a:rPr>
              <a:t>Attikis</a:t>
            </a:r>
            <a:r>
              <a:rPr lang="it-IT" b="1" i="0" dirty="0">
                <a:solidFill>
                  <a:schemeClr val="accent1">
                    <a:lumMod val="75000"/>
                  </a:schemeClr>
                </a:solidFill>
                <a:effectLst/>
                <a:latin typeface="Comic Sans MS" panose="030F0702030302020204" pitchFamily="66" charset="0"/>
              </a:rPr>
              <a:t> (5</a:t>
            </a:r>
            <a:r>
              <a:rPr lang="el-GR" b="1" i="0" dirty="0">
                <a:solidFill>
                  <a:schemeClr val="accent1">
                    <a:lumMod val="75000"/>
                  </a:schemeClr>
                </a:solidFill>
                <a:effectLst/>
                <a:latin typeface="Comic Sans MS" panose="030F0702030302020204" pitchFamily="66" charset="0"/>
              </a:rPr>
              <a:t>ο Γυμνάσιο Ηρακλείου Αττ.)</a:t>
            </a:r>
            <a:endParaRPr lang="it-IT" b="1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  <a:latin typeface="Comic Sans MS" panose="030F0702030302020204" pitchFamily="66" charset="0"/>
              </a:rPr>
              <a:t>LITUANIA</a:t>
            </a:r>
          </a:p>
          <a:p>
            <a:pPr marL="0" indent="0">
              <a:buNone/>
            </a:pPr>
            <a:r>
              <a:rPr lang="it-IT" b="1" i="0" dirty="0" err="1"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Radviliškis</a:t>
            </a:r>
            <a:r>
              <a:rPr lang="it-IT" b="1" i="0" dirty="0"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, </a:t>
            </a:r>
            <a:r>
              <a:rPr lang="it-IT" b="1" i="0" dirty="0" err="1"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LithuaniaRadviliškio</a:t>
            </a:r>
            <a:r>
              <a:rPr lang="it-IT" b="1" i="0" dirty="0"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 Vinco </a:t>
            </a:r>
            <a:r>
              <a:rPr lang="it-IT" b="1" i="0" dirty="0" err="1"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Kudirkos</a:t>
            </a:r>
            <a:r>
              <a:rPr lang="it-IT" b="1" i="0" dirty="0"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it-IT" b="1" i="0" dirty="0" err="1"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progimnazija</a:t>
            </a:r>
            <a:endParaRPr lang="it-IT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b="1" dirty="0">
                <a:solidFill>
                  <a:srgbClr val="00B050"/>
                </a:solidFill>
                <a:latin typeface="Comic Sans MS" panose="030F0702030302020204" pitchFamily="66" charset="0"/>
              </a:rPr>
              <a:t>CROAZIA</a:t>
            </a:r>
          </a:p>
          <a:p>
            <a:pPr marL="0" indent="0">
              <a:buNone/>
            </a:pPr>
            <a:r>
              <a:rPr lang="it-IT" b="1" i="0" dirty="0" err="1">
                <a:solidFill>
                  <a:srgbClr val="00B050"/>
                </a:solidFill>
                <a:effectLst/>
                <a:latin typeface="Comic Sans MS" panose="030F0702030302020204" pitchFamily="66" charset="0"/>
              </a:rPr>
              <a:t>Gospić</a:t>
            </a:r>
            <a:r>
              <a:rPr lang="it-IT" b="1" i="0" dirty="0">
                <a:solidFill>
                  <a:srgbClr val="00B050"/>
                </a:solidFill>
                <a:effectLst/>
                <a:latin typeface="Comic Sans MS" panose="030F0702030302020204" pitchFamily="66" charset="0"/>
              </a:rPr>
              <a:t>, </a:t>
            </a:r>
            <a:r>
              <a:rPr lang="it-IT" b="1" i="0" dirty="0" err="1">
                <a:solidFill>
                  <a:srgbClr val="00B050"/>
                </a:solidFill>
                <a:effectLst/>
                <a:latin typeface="Comic Sans MS" panose="030F0702030302020204" pitchFamily="66" charset="0"/>
              </a:rPr>
              <a:t>CroatiaOsnovna</a:t>
            </a:r>
            <a:r>
              <a:rPr lang="it-IT" b="1" i="0" dirty="0">
                <a:solidFill>
                  <a:srgbClr val="00B05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it-IT" b="1" i="0" dirty="0" err="1">
                <a:solidFill>
                  <a:srgbClr val="00B050"/>
                </a:solidFill>
                <a:effectLst/>
                <a:latin typeface="Comic Sans MS" panose="030F0702030302020204" pitchFamily="66" charset="0"/>
              </a:rPr>
              <a:t>škola</a:t>
            </a:r>
            <a:r>
              <a:rPr lang="it-IT" b="1" i="0" dirty="0">
                <a:solidFill>
                  <a:srgbClr val="00B050"/>
                </a:solidFill>
                <a:effectLst/>
                <a:latin typeface="Comic Sans MS" panose="030F0702030302020204" pitchFamily="66" charset="0"/>
              </a:rPr>
              <a:t> dr. </a:t>
            </a:r>
            <a:r>
              <a:rPr lang="it-IT" b="1" i="0" dirty="0" err="1">
                <a:solidFill>
                  <a:srgbClr val="00B050"/>
                </a:solidFill>
                <a:effectLst/>
                <a:latin typeface="Comic Sans MS" panose="030F0702030302020204" pitchFamily="66" charset="0"/>
              </a:rPr>
              <a:t>Jure</a:t>
            </a:r>
            <a:r>
              <a:rPr lang="it-IT" b="1" i="0" dirty="0">
                <a:solidFill>
                  <a:srgbClr val="00B05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it-IT" b="1" i="0" dirty="0" err="1">
                <a:solidFill>
                  <a:srgbClr val="00B050"/>
                </a:solidFill>
                <a:effectLst/>
                <a:latin typeface="Comic Sans MS" panose="030F0702030302020204" pitchFamily="66" charset="0"/>
              </a:rPr>
              <a:t>Turića</a:t>
            </a:r>
            <a:r>
              <a:rPr lang="it-IT" b="1" i="0" dirty="0">
                <a:solidFill>
                  <a:srgbClr val="00B05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it-IT" b="1" i="0" dirty="0" err="1">
                <a:solidFill>
                  <a:srgbClr val="00B050"/>
                </a:solidFill>
                <a:effectLst/>
                <a:latin typeface="Comic Sans MS" panose="030F0702030302020204" pitchFamily="66" charset="0"/>
              </a:rPr>
              <a:t>Gospić</a:t>
            </a:r>
            <a:endParaRPr lang="it-IT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5CA58D8-FC5E-4AB4-9F87-02CBCF1246F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UKRAINA</a:t>
            </a:r>
          </a:p>
          <a:p>
            <a:pPr marL="0" indent="0">
              <a:buNone/>
            </a:pPr>
            <a:r>
              <a:rPr lang="en-US" b="1" i="0" dirty="0">
                <a:solidFill>
                  <a:schemeClr val="accent2"/>
                </a:solidFill>
                <a:effectLst/>
                <a:latin typeface="Comic Sans MS" panose="030F0702030302020204" pitchFamily="66" charset="0"/>
              </a:rPr>
              <a:t>Cherkasy, </a:t>
            </a:r>
            <a:r>
              <a:rPr lang="en-US" b="1" i="0" dirty="0" err="1">
                <a:solidFill>
                  <a:schemeClr val="accent2"/>
                </a:solidFill>
                <a:effectLst/>
                <a:latin typeface="Comic Sans MS" panose="030F0702030302020204" pitchFamily="66" charset="0"/>
              </a:rPr>
              <a:t>UkraineCherkasy</a:t>
            </a:r>
            <a:r>
              <a:rPr lang="en-US" b="1" i="0" dirty="0">
                <a:solidFill>
                  <a:schemeClr val="accent2"/>
                </a:solidFill>
                <a:effectLst/>
                <a:latin typeface="Comic Sans MS" panose="030F0702030302020204" pitchFamily="66" charset="0"/>
              </a:rPr>
              <a:t> Specialized school № 17</a:t>
            </a:r>
            <a:endParaRPr lang="it-IT" b="1" dirty="0">
              <a:solidFill>
                <a:schemeClr val="accent2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POLONIA</a:t>
            </a:r>
          </a:p>
          <a:p>
            <a:pPr marL="0" indent="0">
              <a:buNone/>
            </a:pPr>
            <a:r>
              <a:rPr lang="pl-PL" b="1" i="0" dirty="0"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Comic Sans MS" panose="030F0702030302020204" pitchFamily="66" charset="0"/>
              </a:rPr>
              <a:t>Warszawa, PolandCLXV Liceum Ogólnokształcące w Warszawie</a:t>
            </a:r>
            <a:endParaRPr lang="it-IT" b="1" dirty="0">
              <a:solidFill>
                <a:schemeClr val="accent5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it-IT" b="1" dirty="0">
              <a:solidFill>
                <a:schemeClr val="accent5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it-IT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ITALIA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Scuola Media Bianchi Codroipo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CLASSE 3C</a:t>
            </a:r>
          </a:p>
        </p:txBody>
      </p:sp>
    </p:spTree>
    <p:extLst>
      <p:ext uri="{BB962C8B-B14F-4D97-AF65-F5344CB8AC3E}">
        <p14:creationId xmlns:p14="http://schemas.microsoft.com/office/powerpoint/2010/main" val="4255576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1F12C5-D1FB-4A2D-B17D-02755B09B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it-IT" b="1" dirty="0">
                <a:solidFill>
                  <a:schemeClr val="accent6"/>
                </a:solidFill>
                <a:latin typeface="Comic Sans MS" panose="030F0702030302020204" pitchFamily="66" charset="0"/>
              </a:rPr>
              <a:t>ATTIVITÀ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DDEE6EB-FB33-4AFC-8E45-8CD8B0303F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2804741"/>
          </a:xfrm>
        </p:spPr>
        <p:txBody>
          <a:bodyPr/>
          <a:lstStyle/>
          <a:p>
            <a:pPr marL="0" indent="0">
              <a:buNone/>
            </a:pPr>
            <a:r>
              <a:rPr lang="it-IT" b="1" dirty="0">
                <a:solidFill>
                  <a:schemeClr val="accent6"/>
                </a:solidFill>
                <a:latin typeface="Comic Sans MS" panose="030F0702030302020204" pitchFamily="66" charset="0"/>
              </a:rPr>
              <a:t>WAKELET: LET’S INTRODUCE OURSELVES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accent6"/>
                </a:solidFill>
                <a:latin typeface="Comic Sans MS" panose="030F0702030302020204" pitchFamily="66" charset="0"/>
              </a:rPr>
              <a:t>Gli alunni di tutte le scuole partner si sono presentati su </a:t>
            </a:r>
            <a:r>
              <a:rPr lang="it-IT" b="1" dirty="0" err="1">
                <a:solidFill>
                  <a:schemeClr val="accent6"/>
                </a:solidFill>
                <a:latin typeface="Comic Sans MS" panose="030F0702030302020204" pitchFamily="66" charset="0"/>
              </a:rPr>
              <a:t>Wakelet</a:t>
            </a:r>
            <a:r>
              <a:rPr lang="it-IT" b="1" dirty="0">
                <a:solidFill>
                  <a:schemeClr val="accent6"/>
                </a:solidFill>
                <a:latin typeface="Comic Sans MS" panose="030F0702030302020204" pitchFamily="66" charset="0"/>
              </a:rPr>
              <a:t>. Sul link potrete vedere il </a:t>
            </a:r>
            <a:r>
              <a:rPr lang="it-IT" b="1" dirty="0" err="1">
                <a:solidFill>
                  <a:schemeClr val="accent6"/>
                </a:solidFill>
                <a:latin typeface="Comic Sans MS" panose="030F0702030302020204" pitchFamily="66" charset="0"/>
              </a:rPr>
              <a:t>Wakelet</a:t>
            </a:r>
            <a:endParaRPr lang="it-IT" b="1" dirty="0">
              <a:solidFill>
                <a:schemeClr val="accent6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E5A791A-E03A-4255-A1A9-075A26F586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57026" y="2692974"/>
            <a:ext cx="5181600" cy="1472052"/>
          </a:xfrm>
        </p:spPr>
        <p:txBody>
          <a:bodyPr/>
          <a:lstStyle/>
          <a:p>
            <a:pPr marL="0" indent="0">
              <a:buNone/>
            </a:pPr>
            <a:r>
              <a:rPr lang="it-IT" b="0" i="0" u="sng" dirty="0">
                <a:solidFill>
                  <a:srgbClr val="0056B3"/>
                </a:solidFill>
                <a:effectLst/>
                <a:latin typeface="museo-sans"/>
                <a:hlinkClick r:id="rId2"/>
              </a:rPr>
              <a:t>https://wakelet.com/i/invite?code=qfc4q7uj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58135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7A8FFBB-1294-4EEB-8289-914141AA2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206"/>
            <a:ext cx="10515600" cy="1325563"/>
          </a:xfrm>
        </p:spPr>
        <p:txBody>
          <a:bodyPr/>
          <a:lstStyle/>
          <a:p>
            <a:pPr algn="ctr"/>
            <a:r>
              <a:rPr lang="it-IT" b="1" dirty="0">
                <a:solidFill>
                  <a:srgbClr val="FF0000"/>
                </a:solidFill>
                <a:latin typeface="Comic Sans MS" panose="030F0702030302020204" pitchFamily="66" charset="0"/>
              </a:rPr>
              <a:t>LOGO CONTEST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DF66D88-9036-4A5A-AC7F-FF2521DBEF5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  <a:latin typeface="Comic Sans MS" panose="030F0702030302020204" pitchFamily="66" charset="0"/>
              </a:rPr>
              <a:t>Come ogni anno, ogni scuola partner ha realizzato tre loghi e che poi sono stati caricati su </a:t>
            </a:r>
            <a:r>
              <a:rPr lang="it-IT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Twinspace</a:t>
            </a:r>
            <a:r>
              <a:rPr lang="it-IT" b="1" dirty="0">
                <a:solidFill>
                  <a:srgbClr val="FF0000"/>
                </a:solidFill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  <a:latin typeface="Comic Sans MS" panose="030F0702030302020204" pitchFamily="66" charset="0"/>
              </a:rPr>
              <a:t>Quindi tutti gli alunni hanno votato il logo preferito.</a:t>
            </a:r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  <a:latin typeface="Comic Sans MS" panose="030F0702030302020204" pitchFamily="66" charset="0"/>
              </a:rPr>
              <a:t>Naturalmente abbiamo rispettato la regola:</a:t>
            </a:r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  <a:latin typeface="Comic Sans MS" panose="030F0702030302020204" pitchFamily="66" charset="0"/>
              </a:rPr>
              <a:t>NON VOTARE I LOGHI REALIZZATI DALLA PROPRIA SCUOLA.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62AB1E8-3DBD-46D8-826C-ED3F81BBA98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  <a:latin typeface="Comic Sans MS" panose="030F0702030302020204" pitchFamily="66" charset="0"/>
              </a:rPr>
              <a:t>AND THE WINNER IS……</a:t>
            </a:r>
          </a:p>
          <a:p>
            <a:pPr marL="0" indent="0" algn="ctr">
              <a:buNone/>
            </a:pPr>
            <a:r>
              <a:rPr lang="it-IT" b="1" dirty="0">
                <a:solidFill>
                  <a:srgbClr val="FF0000"/>
                </a:solidFill>
                <a:latin typeface="Comic Sans MS" panose="030F0702030302020204" pitchFamily="66" charset="0"/>
              </a:rPr>
              <a:t>IL LOGO CREATO DAI PARTNER UCRAINI!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08A56183-AF68-4BE7-B501-DBB2909EE8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1639" y="3099507"/>
            <a:ext cx="4453888" cy="3125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1222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61F61F8-88B1-459B-9DF2-6154E58AE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3939"/>
            <a:ext cx="10515600" cy="1325563"/>
          </a:xfrm>
        </p:spPr>
        <p:txBody>
          <a:bodyPr/>
          <a:lstStyle/>
          <a:p>
            <a:pPr algn="ctr"/>
            <a:r>
              <a:rPr lang="it-IT" b="1" dirty="0">
                <a:solidFill>
                  <a:srgbClr val="FF0000"/>
                </a:solidFill>
                <a:latin typeface="Comic Sans MS" panose="030F0702030302020204" pitchFamily="66" charset="0"/>
              </a:rPr>
              <a:t>I  NOSTRI LOGHI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4C6CC55-8F58-4E65-92CA-E077C4310545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0240" y="1518725"/>
            <a:ext cx="3535886" cy="4714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400AF5E8-013D-4142-8974-711CBFCDF6EF}"/>
              </a:ext>
            </a:extLst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4751" y="1690688"/>
            <a:ext cx="5823812" cy="4370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8393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F1B35A7A-4D53-4C51-8704-04F753EF5E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892" y="1299503"/>
            <a:ext cx="5675108" cy="4258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BF7E2493-55FC-426E-A5DD-818954EA0FF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1774" y="595283"/>
            <a:ext cx="4250574" cy="5667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17313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761</Words>
  <Application>Microsoft Office PowerPoint</Application>
  <PresentationFormat>Widescreen</PresentationFormat>
  <Paragraphs>102</Paragraphs>
  <Slides>19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Comic Sans MS</vt:lpstr>
      <vt:lpstr>museo-sans</vt:lpstr>
      <vt:lpstr>Tema di Office</vt:lpstr>
      <vt:lpstr> cla</vt:lpstr>
      <vt:lpstr>Presentazione standard di PowerPoint</vt:lpstr>
      <vt:lpstr>CLASS 3 C</vt:lpstr>
      <vt:lpstr>OBIETTIVI</vt:lpstr>
      <vt:lpstr>PARTNERS</vt:lpstr>
      <vt:lpstr>ATTIVITÀ</vt:lpstr>
      <vt:lpstr>LOGO CONTEST</vt:lpstr>
      <vt:lpstr>I  NOSTRI LOGHI</vt:lpstr>
      <vt:lpstr>Presentazione standard di PowerPoint</vt:lpstr>
      <vt:lpstr>TOP EU FACTS – KAHOOT GAME</vt:lpstr>
      <vt:lpstr>ONLINE MEETING  5 MARCH 2022</vt:lpstr>
      <vt:lpstr>CREATING COMICS tema: collaborazione fra alunni</vt:lpstr>
      <vt:lpstr>COLLABORATIVE POEM</vt:lpstr>
      <vt:lpstr>AR LESSONS</vt:lpstr>
      <vt:lpstr>COSA PENSANO I RAGAZZI DI Etwinning?</vt:lpstr>
      <vt:lpstr>Presentazione standard di PowerPoint</vt:lpstr>
      <vt:lpstr>Presentazione standard di PowerPoint</vt:lpstr>
      <vt:lpstr>Presentazione standard di PowerPoint</vt:lpstr>
      <vt:lpstr>THE 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</dc:title>
  <dc:creator>ANGELA DESSY</dc:creator>
  <cp:lastModifiedBy>ANGELA DESSY</cp:lastModifiedBy>
  <cp:revision>7</cp:revision>
  <dcterms:created xsi:type="dcterms:W3CDTF">2022-05-28T19:58:55Z</dcterms:created>
  <dcterms:modified xsi:type="dcterms:W3CDTF">2022-06-05T21:14:55Z</dcterms:modified>
</cp:coreProperties>
</file>